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82"/>
  </p:notesMasterIdLst>
  <p:handoutMasterIdLst>
    <p:handoutMasterId r:id="rId83"/>
  </p:handoutMasterIdLst>
  <p:sldIdLst>
    <p:sldId id="1928" r:id="rId13"/>
    <p:sldId id="10037" r:id="rId14"/>
    <p:sldId id="1719" r:id="rId15"/>
    <p:sldId id="1939" r:id="rId16"/>
    <p:sldId id="8705" r:id="rId17"/>
    <p:sldId id="8710" r:id="rId18"/>
    <p:sldId id="10038" r:id="rId19"/>
    <p:sldId id="461" r:id="rId20"/>
    <p:sldId id="8706" r:id="rId21"/>
    <p:sldId id="8707" r:id="rId22"/>
    <p:sldId id="458" r:id="rId23"/>
    <p:sldId id="550" r:id="rId24"/>
    <p:sldId id="489" r:id="rId25"/>
    <p:sldId id="1866" r:id="rId26"/>
    <p:sldId id="8708" r:id="rId27"/>
    <p:sldId id="823" r:id="rId28"/>
    <p:sldId id="1938" r:id="rId29"/>
    <p:sldId id="822" r:id="rId30"/>
    <p:sldId id="825" r:id="rId31"/>
    <p:sldId id="815" r:id="rId32"/>
    <p:sldId id="10039" r:id="rId33"/>
    <p:sldId id="821" r:id="rId34"/>
    <p:sldId id="8715" r:id="rId35"/>
    <p:sldId id="1716" r:id="rId36"/>
    <p:sldId id="1717" r:id="rId37"/>
    <p:sldId id="8712" r:id="rId38"/>
    <p:sldId id="1350" r:id="rId39"/>
    <p:sldId id="1933" r:id="rId40"/>
    <p:sldId id="8716" r:id="rId41"/>
    <p:sldId id="10025" r:id="rId42"/>
    <p:sldId id="10024" r:id="rId43"/>
    <p:sldId id="10026" r:id="rId44"/>
    <p:sldId id="10027" r:id="rId45"/>
    <p:sldId id="10028" r:id="rId46"/>
    <p:sldId id="10029" r:id="rId47"/>
    <p:sldId id="10030" r:id="rId48"/>
    <p:sldId id="10031" r:id="rId49"/>
    <p:sldId id="10032" r:id="rId50"/>
    <p:sldId id="10040" r:id="rId51"/>
    <p:sldId id="315" r:id="rId52"/>
    <p:sldId id="10041" r:id="rId53"/>
    <p:sldId id="388" r:id="rId54"/>
    <p:sldId id="1694" r:id="rId55"/>
    <p:sldId id="1926" r:id="rId56"/>
    <p:sldId id="1906" r:id="rId57"/>
    <p:sldId id="1907" r:id="rId58"/>
    <p:sldId id="1927" r:id="rId59"/>
    <p:sldId id="1849" r:id="rId60"/>
    <p:sldId id="1884" r:id="rId61"/>
    <p:sldId id="1850" r:id="rId62"/>
    <p:sldId id="1720" r:id="rId63"/>
    <p:sldId id="304" r:id="rId64"/>
    <p:sldId id="288" r:id="rId65"/>
    <p:sldId id="319" r:id="rId66"/>
    <p:sldId id="1908" r:id="rId67"/>
    <p:sldId id="1909" r:id="rId68"/>
    <p:sldId id="1901" r:id="rId69"/>
    <p:sldId id="1923" r:id="rId70"/>
    <p:sldId id="1934" r:id="rId71"/>
    <p:sldId id="318" r:id="rId72"/>
    <p:sldId id="1921" r:id="rId73"/>
    <p:sldId id="10042" r:id="rId74"/>
    <p:sldId id="10043" r:id="rId75"/>
    <p:sldId id="10044" r:id="rId76"/>
    <p:sldId id="1712" r:id="rId77"/>
    <p:sldId id="285" r:id="rId78"/>
    <p:sldId id="10046" r:id="rId79"/>
    <p:sldId id="10045" r:id="rId80"/>
    <p:sldId id="1509" r:id="rId81"/>
  </p:sldIdLst>
  <p:sldSz cx="12436475" cy="6994525"/>
  <p:notesSz cx="6781800" cy="90678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C8F106-71D7-46E1-B39B-1A4CD0531131}">
          <p14:sldIdLst>
            <p14:sldId id="1928"/>
            <p14:sldId id="10037"/>
            <p14:sldId id="1719"/>
            <p14:sldId id="1939"/>
            <p14:sldId id="8705"/>
            <p14:sldId id="8710"/>
            <p14:sldId id="10038"/>
            <p14:sldId id="461"/>
            <p14:sldId id="8706"/>
            <p14:sldId id="8707"/>
            <p14:sldId id="458"/>
            <p14:sldId id="550"/>
            <p14:sldId id="489"/>
            <p14:sldId id="1866"/>
            <p14:sldId id="8708"/>
            <p14:sldId id="823"/>
            <p14:sldId id="1938"/>
            <p14:sldId id="822"/>
            <p14:sldId id="825"/>
            <p14:sldId id="815"/>
            <p14:sldId id="10039"/>
            <p14:sldId id="821"/>
            <p14:sldId id="8715"/>
            <p14:sldId id="1716"/>
            <p14:sldId id="1717"/>
            <p14:sldId id="8712"/>
            <p14:sldId id="1350"/>
            <p14:sldId id="1933"/>
            <p14:sldId id="8716"/>
            <p14:sldId id="10025"/>
            <p14:sldId id="10024"/>
            <p14:sldId id="10026"/>
            <p14:sldId id="10027"/>
            <p14:sldId id="10028"/>
            <p14:sldId id="10029"/>
            <p14:sldId id="10030"/>
            <p14:sldId id="10031"/>
            <p14:sldId id="10032"/>
            <p14:sldId id="10040"/>
            <p14:sldId id="315"/>
            <p14:sldId id="10041"/>
            <p14:sldId id="388"/>
            <p14:sldId id="1694"/>
            <p14:sldId id="1926"/>
            <p14:sldId id="1906"/>
            <p14:sldId id="1907"/>
            <p14:sldId id="1927"/>
            <p14:sldId id="1849"/>
            <p14:sldId id="1884"/>
            <p14:sldId id="1850"/>
            <p14:sldId id="1720"/>
            <p14:sldId id="304"/>
            <p14:sldId id="288"/>
            <p14:sldId id="319"/>
            <p14:sldId id="1908"/>
            <p14:sldId id="1909"/>
            <p14:sldId id="1901"/>
            <p14:sldId id="1923"/>
            <p14:sldId id="1934"/>
            <p14:sldId id="318"/>
            <p14:sldId id="1921"/>
            <p14:sldId id="10042"/>
            <p14:sldId id="10043"/>
            <p14:sldId id="10044"/>
            <p14:sldId id="1712"/>
            <p14:sldId id="285"/>
            <p14:sldId id="10046"/>
            <p14:sldId id="10045"/>
            <p14:sldId id="1509"/>
          </p14:sldIdLst>
        </p14:section>
        <p14:section name="Appendix" id="{74AB98EB-DB88-4D7F-B256-DCBC769CCD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56"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55411" autoAdjust="0"/>
  </p:normalViewPr>
  <p:slideViewPr>
    <p:cSldViewPr snapToGrid="0">
      <p:cViewPr>
        <p:scale>
          <a:sx n="68" d="100"/>
          <a:sy n="68" d="100"/>
        </p:scale>
        <p:origin x="1241"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56"/>
        <p:guide pos="21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commentAuthors" Target="commentAuthors.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476"/>
            <a:ext cx="2938780" cy="453390"/>
          </a:xfrm>
          <a:prstGeom prst="rect">
            <a:avLst/>
          </a:prstGeom>
        </p:spPr>
        <p:txBody>
          <a:bodyPr vert="horz" lIns="90544" tIns="45272" rIns="90544" bIns="45272"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41452" y="0"/>
            <a:ext cx="2938780" cy="453390"/>
          </a:xfrm>
          <a:prstGeom prst="rect">
            <a:avLst/>
          </a:prstGeom>
        </p:spPr>
        <p:txBody>
          <a:bodyPr vert="horz" lIns="90544" tIns="45272" rIns="90544" bIns="45272" rtlCol="0"/>
          <a:lstStyle>
            <a:lvl1pPr algn="r">
              <a:defRPr sz="1200"/>
            </a:lvl1pPr>
          </a:lstStyle>
          <a:p>
            <a:fld id="{8C8D045D-9A66-44E7-900A-FC6D0BD4E54A}" type="datetime8">
              <a:rPr lang="en-US" smtClean="0">
                <a:latin typeface="Segoe UI" pitchFamily="34" charset="0"/>
              </a:rPr>
              <a:t>9/15/2019 2:36 PM</a:t>
            </a:fld>
            <a:endParaRPr lang="en-US">
              <a:latin typeface="Segoe UI" pitchFamily="34" charset="0"/>
            </a:endParaRPr>
          </a:p>
        </p:txBody>
      </p:sp>
      <p:sp>
        <p:nvSpPr>
          <p:cNvPr id="8" name="Footer Placeholder 7"/>
          <p:cNvSpPr>
            <a:spLocks noGrp="1"/>
          </p:cNvSpPr>
          <p:nvPr>
            <p:ph type="ftr" sz="quarter" idx="2"/>
          </p:nvPr>
        </p:nvSpPr>
        <p:spPr>
          <a:xfrm>
            <a:off x="0" y="8612836"/>
            <a:ext cx="5730621" cy="329663"/>
          </a:xfrm>
          <a:prstGeom prst="rect">
            <a:avLst/>
          </a:prstGeom>
        </p:spPr>
        <p:txBody>
          <a:bodyPr vert="horz" lIns="90544" tIns="45272" rIns="90544" bIns="45272" rtlCol="0" anchor="b"/>
          <a:lstStyle>
            <a:lvl1pPr algn="l">
              <a:defRPr sz="1200"/>
            </a:lvl1pPr>
          </a:lstStyle>
          <a:p>
            <a:pPr marL="394558" defTabSz="905140"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19319" y="8612837"/>
            <a:ext cx="1060911" cy="453390"/>
          </a:xfrm>
          <a:prstGeom prst="rect">
            <a:avLst/>
          </a:prstGeom>
        </p:spPr>
        <p:txBody>
          <a:bodyPr vert="horz" lIns="90544" tIns="45272" rIns="90544" bIns="45272"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38780" cy="453390"/>
          </a:xfrm>
          <a:prstGeom prst="rect">
            <a:avLst/>
          </a:prstGeom>
        </p:spPr>
        <p:txBody>
          <a:bodyPr vert="horz" lIns="90544" tIns="45272" rIns="90544" bIns="45272"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69888" y="679450"/>
            <a:ext cx="6043612" cy="3400425"/>
          </a:xfrm>
          <a:prstGeom prst="rect">
            <a:avLst/>
          </a:prstGeom>
          <a:noFill/>
          <a:ln w="12700">
            <a:solidFill>
              <a:prstClr val="black"/>
            </a:solidFill>
          </a:ln>
        </p:spPr>
        <p:txBody>
          <a:bodyPr vert="horz" lIns="90544" tIns="45272" rIns="90544" bIns="45272" rtlCol="0" anchor="ctr"/>
          <a:lstStyle/>
          <a:p>
            <a:endParaRPr lang="en-US"/>
          </a:p>
        </p:txBody>
      </p:sp>
      <p:sp>
        <p:nvSpPr>
          <p:cNvPr id="10" name="Footer Placeholder 9"/>
          <p:cNvSpPr>
            <a:spLocks noGrp="1"/>
          </p:cNvSpPr>
          <p:nvPr>
            <p:ph type="ftr" sz="quarter" idx="4"/>
          </p:nvPr>
        </p:nvSpPr>
        <p:spPr>
          <a:xfrm>
            <a:off x="0" y="8614411"/>
            <a:ext cx="5854954" cy="352998"/>
          </a:xfrm>
          <a:prstGeom prst="rect">
            <a:avLst/>
          </a:prstGeom>
        </p:spPr>
        <p:txBody>
          <a:bodyPr vert="horz" lIns="90544" tIns="45272" rIns="90544" bIns="45272" rtlCol="0" anchor="b"/>
          <a:lstStyle>
            <a:lvl1pPr marL="565898" indent="0" algn="l">
              <a:defRPr sz="1200"/>
            </a:lvl1p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41452" y="0"/>
            <a:ext cx="2938780" cy="453390"/>
          </a:xfrm>
          <a:prstGeom prst="rect">
            <a:avLst/>
          </a:prstGeom>
        </p:spPr>
        <p:txBody>
          <a:bodyPr vert="horz" lIns="90544" tIns="45272" rIns="90544" bIns="45272" rtlCol="0"/>
          <a:lstStyle>
            <a:lvl1pPr algn="r">
              <a:defRPr sz="1200">
                <a:latin typeface="Segoe UI" pitchFamily="34" charset="0"/>
              </a:defRPr>
            </a:lvl1pPr>
          </a:lstStyle>
          <a:p>
            <a:fld id="{38EEC551-8CDA-4EB6-89BB-2A86C9F091C8}" type="datetime8">
              <a:rPr lang="en-US" smtClean="0"/>
              <a:t>9/15/2019 2:35 PM</a:t>
            </a:fld>
            <a:endParaRPr lang="en-US"/>
          </a:p>
        </p:txBody>
      </p:sp>
      <p:sp>
        <p:nvSpPr>
          <p:cNvPr id="12" name="Notes Placeholder 11"/>
          <p:cNvSpPr>
            <a:spLocks noGrp="1"/>
          </p:cNvSpPr>
          <p:nvPr>
            <p:ph type="body" sz="quarter" idx="3"/>
          </p:nvPr>
        </p:nvSpPr>
        <p:spPr>
          <a:xfrm>
            <a:off x="678180" y="4307206"/>
            <a:ext cx="5425440" cy="4080510"/>
          </a:xfrm>
          <a:prstGeom prst="rect">
            <a:avLst/>
          </a:prstGeom>
        </p:spPr>
        <p:txBody>
          <a:bodyPr vert="horz" lIns="90544" tIns="45272" rIns="90544" bIns="4527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43651" y="8612837"/>
            <a:ext cx="936579" cy="453390"/>
          </a:xfrm>
          <a:prstGeom prst="rect">
            <a:avLst/>
          </a:prstGeom>
        </p:spPr>
        <p:txBody>
          <a:bodyPr vert="horz" lIns="90544" tIns="45272" rIns="90544" bIns="45272"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azure/sql-data-warehouse/sql-data-warehouse-workload-importanc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en.wikipedia.org/wiki/Hadoop_Distributed_File_System#Hadoop_Distributed_File_System"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each section and talk about each</a:t>
            </a:r>
          </a:p>
          <a:p>
            <a:r>
              <a:rPr lang="en-US" dirty="0"/>
              <a:t>For this slide – I will put this as having the ability to save.</a:t>
            </a:r>
          </a:p>
          <a:p>
            <a:r>
              <a:rPr lang="en-US" dirty="0"/>
              <a:t>Open up new workloads</a:t>
            </a:r>
          </a:p>
          <a:p>
            <a:r>
              <a:rPr lang="en-US" dirty="0"/>
              <a:t>But cheaper than hosting on prem as your grow – ability to scale when you need is the most important part of saving</a:t>
            </a:r>
          </a:p>
          <a:p>
            <a:r>
              <a:rPr lang="en-US" dirty="0"/>
              <a:t>On and off – like we will do with SQL DW in your azure pass accounts</a:t>
            </a:r>
          </a:p>
        </p:txBody>
      </p:sp>
      <p:sp>
        <p:nvSpPr>
          <p:cNvPr id="4" name="Slide Number Placeholder 3"/>
          <p:cNvSpPr>
            <a:spLocks noGrp="1"/>
          </p:cNvSpPr>
          <p:nvPr>
            <p:ph type="sldNum" sz="quarter" idx="5"/>
          </p:nvPr>
        </p:nvSpPr>
        <p:spPr/>
        <p:txBody>
          <a:bodyPr/>
          <a:lstStyle/>
          <a:p>
            <a:fld id="{3A1FBFEC-2250-4DF7-B6AC-D349790A062A}" type="slidenum">
              <a:rPr lang="en-US" smtClean="0"/>
              <a:t>10</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ea typeface="ＭＳ Ｐゴシック" charset="0"/>
                <a:cs typeface="ＭＳ Ｐゴシック" charset="0"/>
              </a:rPr>
              <a:t>SQL Operates in this environment – Part of the entire infrastructure</a:t>
            </a:r>
          </a:p>
          <a:p>
            <a:r>
              <a:rPr lang="en-US" dirty="0"/>
              <a:t>Security, Blob storage, ADF, AI, Storage, compute Over the infrastructure</a:t>
            </a:r>
          </a:p>
        </p:txBody>
      </p:sp>
      <p:sp>
        <p:nvSpPr>
          <p:cNvPr id="4" name="Slide Number Placeholder 3"/>
          <p:cNvSpPr>
            <a:spLocks noGrp="1"/>
          </p:cNvSpPr>
          <p:nvPr>
            <p:ph type="sldNum" sz="quarter" idx="10"/>
          </p:nvPr>
        </p:nvSpPr>
        <p:spPr/>
        <p:txBody>
          <a:bodyPr/>
          <a:lstStyle/>
          <a:p>
            <a:pPr defTabSz="905439">
              <a:defRPr/>
            </a:pPr>
            <a:fld id="{01EFE40D-E08A-464F-96D6-CEB0B2DD69BC}" type="slidenum">
              <a:rPr lang="en-US" sz="1700" kern="0">
                <a:solidFill>
                  <a:sysClr val="windowText" lastClr="000000"/>
                </a:solidFill>
                <a:latin typeface="Calibri" panose="020F0502020204030204"/>
              </a:rPr>
              <a:pPr defTabSz="905439">
                <a:defRPr/>
              </a:pPr>
              <a:t>11</a:t>
            </a:fld>
            <a:endParaRPr lang="en-US" sz="1700" kern="0">
              <a:solidFill>
                <a:sysClr val="windowText" lastClr="000000"/>
              </a:solidFill>
              <a:latin typeface="Calibri" panose="020F0502020204030204"/>
            </a:endParaRPr>
          </a:p>
        </p:txBody>
      </p:sp>
    </p:spTree>
    <p:extLst>
      <p:ext uri="{BB962C8B-B14F-4D97-AF65-F5344CB8AC3E}">
        <p14:creationId xmlns:p14="http://schemas.microsoft.com/office/powerpoint/2010/main" val="294453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Data is one part of the whole.</a:t>
            </a:r>
          </a:p>
          <a:p>
            <a:r>
              <a:rPr lang="en-US" sz="1200" dirty="0">
                <a:latin typeface="+mn-lt"/>
              </a:rPr>
              <a:t>We are going to focus on these areas in our talk today</a:t>
            </a:r>
          </a:p>
          <a:p>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pPr defTabSz="905439">
              <a:defRPr/>
            </a:pPr>
            <a:fld id="{C9095CD6-0A44-4E02-9A31-9477FA89C6CC}" type="slidenum">
              <a:rPr lang="en-US" sz="1700" kern="0">
                <a:solidFill>
                  <a:sysClr val="windowText" lastClr="000000"/>
                </a:solidFill>
                <a:latin typeface="Calibri" panose="020F0502020204030204"/>
              </a:rPr>
              <a:pPr defTabSz="905439">
                <a:defRPr/>
              </a:pPr>
              <a:t>12</a:t>
            </a:fld>
            <a:endParaRPr lang="en-US" sz="1700" kern="0">
              <a:solidFill>
                <a:sysClr val="windowText" lastClr="000000"/>
              </a:solidFill>
              <a:latin typeface="Calibri" panose="020F0502020204030204"/>
            </a:endParaRPr>
          </a:p>
        </p:txBody>
      </p:sp>
    </p:spTree>
    <p:extLst>
      <p:ext uri="{BB962C8B-B14F-4D97-AF65-F5344CB8AC3E}">
        <p14:creationId xmlns:p14="http://schemas.microsoft.com/office/powerpoint/2010/main" val="370146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service portfolio, we will see how these combine into different delivery models or as </a:t>
            </a:r>
          </a:p>
          <a:p>
            <a:endParaRPr lang="en-US" dirty="0"/>
          </a:p>
          <a:p>
            <a:r>
              <a:rPr lang="en-US" dirty="0"/>
              <a:t>we call them, Data Solution Architectures</a:t>
            </a:r>
          </a:p>
          <a:p>
            <a:endParaRPr lang="en-US" dirty="0"/>
          </a:p>
          <a:p>
            <a:r>
              <a:rPr lang="en-US" dirty="0"/>
              <a:t>Divided up into these areas. Devices, ……..</a:t>
            </a:r>
          </a:p>
        </p:txBody>
      </p:sp>
      <p:sp>
        <p:nvSpPr>
          <p:cNvPr id="4" name="Slide Number Placeholder 3"/>
          <p:cNvSpPr>
            <a:spLocks noGrp="1"/>
          </p:cNvSpPr>
          <p:nvPr>
            <p:ph type="sldNum" sz="quarter" idx="10"/>
          </p:nvPr>
        </p:nvSpPr>
        <p:spPr/>
        <p:txBody>
          <a:bodyPr/>
          <a:lstStyle/>
          <a:p>
            <a:pPr defTabSz="905439">
              <a:defRPr/>
            </a:pPr>
            <a:fld id="{9BBFEEBF-3471-4CCD-B57B-FE8956F7C58F}" type="slidenum">
              <a:rPr lang="nl-NL">
                <a:solidFill>
                  <a:prstClr val="black"/>
                </a:solidFill>
                <a:latin typeface="Calibri" panose="020F0502020204030204"/>
              </a:rPr>
              <a:pPr defTabSz="905439">
                <a:defRPr/>
              </a:pPr>
              <a:t>13</a:t>
            </a:fld>
            <a:endParaRPr lang="nl-NL">
              <a:solidFill>
                <a:prstClr val="black"/>
              </a:solidFill>
              <a:latin typeface="Calibri" panose="020F0502020204030204"/>
            </a:endParaRPr>
          </a:p>
        </p:txBody>
      </p:sp>
    </p:spTree>
    <p:extLst>
      <p:ext uri="{BB962C8B-B14F-4D97-AF65-F5344CB8AC3E}">
        <p14:creationId xmlns:p14="http://schemas.microsoft.com/office/powerpoint/2010/main" val="542849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using this diagram with many of my presentations.   The solution is some combination of the following</a:t>
            </a:r>
          </a:p>
          <a:p>
            <a:endParaRPr lang="en-US" dirty="0"/>
          </a:p>
          <a:p>
            <a:r>
              <a:rPr lang="en-US" dirty="0"/>
              <a:t>We will combine them into the following “Pick List”</a:t>
            </a:r>
          </a:p>
          <a:p>
            <a:r>
              <a:rPr lang="en-US" dirty="0"/>
              <a:t>As you come up with solutions, you pick and choose from this list</a:t>
            </a:r>
          </a:p>
          <a:p>
            <a:r>
              <a:rPr lang="en-US" dirty="0"/>
              <a:t>This is limited.</a:t>
            </a:r>
          </a:p>
        </p:txBody>
      </p:sp>
      <p:sp>
        <p:nvSpPr>
          <p:cNvPr id="4" name="Slide Number Placeholder 3"/>
          <p:cNvSpPr>
            <a:spLocks noGrp="1"/>
          </p:cNvSpPr>
          <p:nvPr>
            <p:ph type="sldNum" sz="quarter" idx="5"/>
          </p:nvPr>
        </p:nvSpPr>
        <p:spPr/>
        <p:txBody>
          <a:bodyPr/>
          <a:lstStyle/>
          <a:p>
            <a:fld id="{3A1FBFEC-2250-4DF7-B6AC-D349790A062A}" type="slidenum">
              <a:rPr lang="en-US" smtClean="0"/>
              <a:t>14</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Solution Architectures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41122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see the pattern here, </a:t>
            </a:r>
          </a:p>
          <a:p>
            <a:r>
              <a:rPr lang="en-US" dirty="0"/>
              <a:t> Source data, ingested using a process, stored in an intermediary fashion, </a:t>
            </a:r>
          </a:p>
          <a:p>
            <a:endParaRPr lang="en-US" dirty="0"/>
          </a:p>
          <a:p>
            <a:r>
              <a:rPr lang="en-US" dirty="0"/>
              <a:t>ELT, into a database, SQL DW in our case, then served up into SSAS and consumed by end user apps</a:t>
            </a:r>
          </a:p>
          <a:p>
            <a:endParaRPr lang="en-US" dirty="0"/>
          </a:p>
          <a:p>
            <a:r>
              <a:rPr lang="en-US" dirty="0"/>
              <a:t>We will talk about load in a bit.  Hit the databases with queries, or scale that up into a Analytical platform</a:t>
            </a:r>
          </a:p>
        </p:txBody>
      </p:sp>
      <p:sp>
        <p:nvSpPr>
          <p:cNvPr id="4" name="Slide Number Placeholder 3"/>
          <p:cNvSpPr>
            <a:spLocks noGrp="1"/>
          </p:cNvSpPr>
          <p:nvPr>
            <p:ph type="sldNum" sz="quarter" idx="10"/>
          </p:nvPr>
        </p:nvSpPr>
        <p:spPr/>
        <p:txBody>
          <a:bodyPr/>
          <a:lstStyle/>
          <a:p>
            <a:pPr defTabSz="905439">
              <a:defRPr/>
            </a:pPr>
            <a:fld id="{4484ABEE-72D2-4711-B507-13A06E438805}" type="slidenum">
              <a:rPr lang="en-US">
                <a:solidFill>
                  <a:prstClr val="black"/>
                </a:solidFill>
                <a:latin typeface="Calibri" panose="020F0502020204030204"/>
              </a:rPr>
              <a:pPr defTabSz="905439">
                <a:defRPr/>
              </a:pPr>
              <a:t>16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8694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we add in structured and unstructured data</a:t>
            </a:r>
          </a:p>
          <a:p>
            <a:endParaRPr lang="en-US" dirty="0"/>
          </a:p>
          <a:p>
            <a:r>
              <a:rPr lang="en-US" dirty="0"/>
              <a:t>Process with Azure Data bricks</a:t>
            </a:r>
          </a:p>
        </p:txBody>
      </p:sp>
      <p:sp>
        <p:nvSpPr>
          <p:cNvPr id="4" name="Slide Number Placeholder 3"/>
          <p:cNvSpPr>
            <a:spLocks noGrp="1"/>
          </p:cNvSpPr>
          <p:nvPr>
            <p:ph type="sldNum" sz="quarter" idx="10"/>
          </p:nvPr>
        </p:nvSpPr>
        <p:spPr/>
        <p:txBody>
          <a:bodyPr/>
          <a:lstStyle/>
          <a:p>
            <a:pPr defTabSz="905439">
              <a:defRPr/>
            </a:pPr>
            <a:fld id="{4484ABEE-72D2-4711-B507-13A06E438805}" type="slidenum">
              <a:rPr lang="en-US">
                <a:solidFill>
                  <a:prstClr val="black"/>
                </a:solidFill>
                <a:latin typeface="Calibri" panose="020F0502020204030204"/>
              </a:rPr>
              <a:pPr defTabSz="905439">
                <a:defRPr/>
              </a:pPr>
              <a:t>17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81783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the ability to use functions to auto scale based on a kicking off an Azure function </a:t>
            </a:r>
          </a:p>
        </p:txBody>
      </p:sp>
      <p:sp>
        <p:nvSpPr>
          <p:cNvPr id="4" name="Slide Number Placeholder 3"/>
          <p:cNvSpPr>
            <a:spLocks noGrp="1"/>
          </p:cNvSpPr>
          <p:nvPr>
            <p:ph type="sldNum" sz="quarter" idx="10"/>
          </p:nvPr>
        </p:nvSpPr>
        <p:spPr/>
        <p:txBody>
          <a:bodyPr/>
          <a:lstStyle/>
          <a:p>
            <a:pPr defTabSz="887163">
              <a:defRPr/>
            </a:pPr>
            <a:fld id="{4484ABEE-72D2-4711-B507-13A06E438805}" type="slidenum">
              <a:rPr lang="en-US">
                <a:solidFill>
                  <a:prstClr val="black"/>
                </a:solidFill>
                <a:latin typeface="Calibri" panose="020F0502020204030204"/>
              </a:rPr>
              <a:pPr defTabSz="887163">
                <a:defRPr/>
              </a:pPr>
              <a:t>18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91001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3</a:t>
            </a:r>
            <a:r>
              <a:rPr lang="en-US" baseline="30000" dirty="0"/>
              <a:t>rd</a:t>
            </a:r>
            <a:r>
              <a:rPr lang="en-US" dirty="0"/>
              <a:t> party tools to do migrations.</a:t>
            </a:r>
          </a:p>
          <a:p>
            <a:endParaRPr lang="en-US" dirty="0"/>
          </a:p>
          <a:p>
            <a:r>
              <a:rPr lang="en-US" dirty="0"/>
              <a:t>Don’t forget that you can still use Azure Databricks functionality to create task specific datasets</a:t>
            </a:r>
          </a:p>
          <a:p>
            <a:endParaRPr lang="en-US" dirty="0"/>
          </a:p>
          <a:p>
            <a:r>
              <a:rPr lang="en-US" dirty="0"/>
              <a:t>2 Step slide</a:t>
            </a:r>
          </a:p>
          <a:p>
            <a:endParaRPr lang="en-US" dirty="0"/>
          </a:p>
          <a:p>
            <a:endParaRPr lang="en-US" dirty="0"/>
          </a:p>
        </p:txBody>
      </p:sp>
      <p:sp>
        <p:nvSpPr>
          <p:cNvPr id="4" name="Slide Number Placeholder 3"/>
          <p:cNvSpPr>
            <a:spLocks noGrp="1"/>
          </p:cNvSpPr>
          <p:nvPr>
            <p:ph type="sldNum" sz="quarter" idx="10"/>
          </p:nvPr>
        </p:nvSpPr>
        <p:spPr/>
        <p:txBody>
          <a:bodyPr/>
          <a:lstStyle/>
          <a:p>
            <a:pPr defTabSz="887163">
              <a:defRPr/>
            </a:pPr>
            <a:fld id="{4484ABEE-72D2-4711-B507-13A06E438805}" type="slidenum">
              <a:rPr lang="en-US">
                <a:solidFill>
                  <a:prstClr val="black"/>
                </a:solidFill>
                <a:latin typeface="Calibri" panose="020F0502020204030204"/>
              </a:rPr>
              <a:pPr defTabSz="887163">
                <a:defRPr/>
              </a:pPr>
              <a:t>19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59732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2</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337230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439">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r>
              <a:rPr lang="en-US" dirty="0"/>
              <a:t>This one is possible, but there are other IOT Architectures</a:t>
            </a:r>
          </a:p>
        </p:txBody>
      </p:sp>
      <p:sp>
        <p:nvSpPr>
          <p:cNvPr id="4" name="Slide Number Placeholder 3"/>
          <p:cNvSpPr>
            <a:spLocks noGrp="1"/>
          </p:cNvSpPr>
          <p:nvPr>
            <p:ph type="sldNum" sz="quarter" idx="10"/>
          </p:nvPr>
        </p:nvSpPr>
        <p:spPr/>
        <p:txBody>
          <a:bodyPr/>
          <a:lstStyle/>
          <a:p>
            <a:pPr defTabSz="905439">
              <a:defRPr/>
            </a:pPr>
            <a:fld id="{4484ABEE-72D2-4711-B507-13A06E438805}" type="slidenum">
              <a:rPr lang="en-US">
                <a:solidFill>
                  <a:prstClr val="black"/>
                </a:solidFill>
                <a:latin typeface="Calibri" panose="020F0502020204030204"/>
              </a:rPr>
              <a:pPr defTabSz="905439">
                <a:defRPr/>
              </a:pPr>
              <a:t>20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107343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439">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r>
              <a:rPr lang="en-US" dirty="0"/>
              <a:t>This one is possible, but there are other IOT Architectures.</a:t>
            </a:r>
          </a:p>
          <a:p>
            <a:r>
              <a:rPr lang="en-US" dirty="0"/>
              <a:t>Note the warm and cold path.  Data transformation using Azure Functions</a:t>
            </a:r>
          </a:p>
        </p:txBody>
      </p:sp>
      <p:sp>
        <p:nvSpPr>
          <p:cNvPr id="4" name="Slide Number Placeholder 3"/>
          <p:cNvSpPr>
            <a:spLocks noGrp="1"/>
          </p:cNvSpPr>
          <p:nvPr>
            <p:ph type="sldNum" sz="quarter" idx="10"/>
          </p:nvPr>
        </p:nvSpPr>
        <p:spPr/>
        <p:txBody>
          <a:bodyPr/>
          <a:lstStyle/>
          <a:p>
            <a:pPr defTabSz="905439">
              <a:defRPr/>
            </a:pPr>
            <a:fld id="{4484ABEE-72D2-4711-B507-13A06E438805}" type="slidenum">
              <a:rPr lang="en-US">
                <a:solidFill>
                  <a:prstClr val="black"/>
                </a:solidFill>
                <a:latin typeface="Calibri" panose="020F0502020204030204"/>
              </a:rPr>
              <a:pPr defTabSz="905439">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15228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DW as the hub Cubes are the spike</a:t>
            </a:r>
          </a:p>
          <a:p>
            <a:endParaRPr lang="en-US" dirty="0"/>
          </a:p>
          <a:p>
            <a:r>
              <a:rPr lang="en-US" dirty="0"/>
              <a:t>Siloed data marts can lead to incomplete information and additional headcount cost. </a:t>
            </a:r>
          </a:p>
          <a:p>
            <a:r>
              <a:rPr lang="en-US" dirty="0"/>
              <a:t>A monolithic data warehouse has inherent limits. </a:t>
            </a:r>
          </a:p>
          <a:p>
            <a:endParaRPr lang="en-US" dirty="0"/>
          </a:p>
          <a:p>
            <a:r>
              <a:rPr lang="en-US" dirty="0"/>
              <a:t>hub-and-spoke architecture where SQL Data Warehouse acts as a hub for the data marts. </a:t>
            </a:r>
          </a:p>
          <a:p>
            <a:r>
              <a:rPr lang="en-US" dirty="0"/>
              <a:t>Integrate Azure Functions to fully leverage the elasticity of SQL Data Warehouse with </a:t>
            </a:r>
            <a:r>
              <a:rPr lang="en-US" dirty="0" err="1"/>
              <a:t>autoscale</a:t>
            </a:r>
            <a:r>
              <a:rPr lang="en-US" dirty="0"/>
              <a:t> capabilities. </a:t>
            </a:r>
          </a:p>
          <a:p>
            <a:endParaRPr lang="en-US" dirty="0"/>
          </a:p>
          <a:p>
            <a:r>
              <a:rPr lang="en-US" dirty="0"/>
              <a:t>Key – All </a:t>
            </a:r>
            <a:r>
              <a:rPr lang="en-US" dirty="0" err="1"/>
              <a:t>queryes</a:t>
            </a:r>
            <a:r>
              <a:rPr lang="en-US" dirty="0"/>
              <a:t> are answered in a timely fashion.</a:t>
            </a:r>
          </a:p>
          <a:p>
            <a:r>
              <a:rPr lang="en-US" dirty="0"/>
              <a:t>Not all queries are created equal</a:t>
            </a:r>
          </a:p>
          <a:p>
            <a:r>
              <a:rPr lang="en-US" dirty="0"/>
              <a:t>Do you need the power of MPP?   </a:t>
            </a:r>
          </a:p>
          <a:p>
            <a:r>
              <a:rPr lang="en-US" dirty="0"/>
              <a:t>Subject area data marts, Cubes for Power BI</a:t>
            </a:r>
          </a:p>
        </p:txBody>
      </p:sp>
      <p:sp>
        <p:nvSpPr>
          <p:cNvPr id="4" name="Slide Number Placeholder 3"/>
          <p:cNvSpPr>
            <a:spLocks noGrp="1"/>
          </p:cNvSpPr>
          <p:nvPr>
            <p:ph type="sldNum" sz="quarter" idx="10"/>
          </p:nvPr>
        </p:nvSpPr>
        <p:spPr/>
        <p:txBody>
          <a:bodyPr/>
          <a:lstStyle/>
          <a:p>
            <a:pPr defTabSz="905439">
              <a:defRPr/>
            </a:pPr>
            <a:fld id="{4484ABEE-72D2-4711-B507-13A06E438805}" type="slidenum">
              <a:rPr lang="en-US">
                <a:solidFill>
                  <a:prstClr val="black"/>
                </a:solidFill>
                <a:latin typeface="Calibri" panose="020F0502020204030204"/>
              </a:rPr>
              <a:pPr defTabSz="905439">
                <a:defRPr/>
              </a:pPr>
              <a:t>22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38964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439">
              <a:lnSpc>
                <a:spcPct val="100000"/>
              </a:lnSpc>
              <a:spcAft>
                <a:spcPts val="0"/>
              </a:spcAft>
              <a:defRPr/>
            </a:pPr>
            <a:r>
              <a:rPr lang="en-US" sz="12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Also</a:t>
            </a:r>
            <a:endParaRPr lang="en-US" sz="110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defTabSz="905439">
              <a:defRPr/>
            </a:pPr>
            <a:fld id="{4484ABEE-72D2-4711-B507-13A06E438805}" type="slidenum">
              <a:rPr lang="en-US">
                <a:solidFill>
                  <a:prstClr val="black"/>
                </a:solidFill>
                <a:latin typeface="Calibri" panose="020F0502020204030204"/>
              </a:rPr>
              <a:pPr defTabSz="905439">
                <a:defRPr/>
              </a:pPr>
              <a:t>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947274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13696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JSON and XML are now </a:t>
            </a:r>
            <a:r>
              <a:rPr lang="en-US"/>
              <a:t>in preview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56670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2884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defTabSz="92360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0514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3600">
              <a:defRPr/>
            </a:pPr>
            <a:fld id="{38EEC551-8CDA-4EB6-89BB-2A86C9F091C8}" type="datetime8">
              <a:rPr lang="en-US">
                <a:solidFill>
                  <a:prstClr val="black"/>
                </a:solidFill>
              </a:rPr>
              <a:pPr defTabSz="923600">
                <a:defRPr/>
              </a:pPr>
              <a:t>9/15/2019 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23600">
              <a:defRPr/>
            </a:pPr>
            <a:fld id="{B4008EB6-D09E-4580-8CD6-DDB14511944F}" type="slidenum">
              <a:rPr lang="en-US">
                <a:solidFill>
                  <a:prstClr val="black"/>
                </a:solidFill>
              </a:rPr>
              <a:pPr defTabSz="923600">
                <a:defRPr/>
              </a:pPr>
              <a:t>27</a:t>
            </a:fld>
            <a:endParaRPr lang="en-US">
              <a:solidFill>
                <a:prstClr val="black"/>
              </a:solidFill>
            </a:endParaRPr>
          </a:p>
        </p:txBody>
      </p:sp>
    </p:spTree>
    <p:extLst>
      <p:ext uri="{BB962C8B-B14F-4D97-AF65-F5344CB8AC3E}">
        <p14:creationId xmlns:p14="http://schemas.microsoft.com/office/powerpoint/2010/main" val="123803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Node VM hosting two key components of SQL DW.  </a:t>
            </a:r>
          </a:p>
          <a:p>
            <a:r>
              <a:rPr lang="en-US" dirty="0"/>
              <a:t>These two key SQL DB and DMS.  </a:t>
            </a:r>
          </a:p>
          <a:p>
            <a:r>
              <a:rPr lang="en-US" dirty="0"/>
              <a:t>DMS, stands for Data Movement Service</a:t>
            </a:r>
          </a:p>
          <a:p>
            <a:r>
              <a:rPr lang="en-US" dirty="0"/>
              <a:t>cover more later on why move data</a:t>
            </a:r>
          </a:p>
          <a:p>
            <a:r>
              <a:rPr lang="en-US" dirty="0"/>
              <a:t>SQL DB crunching the data and DMS moving </a:t>
            </a:r>
          </a:p>
          <a:p>
            <a:r>
              <a:rPr lang="en-US" dirty="0"/>
              <a:t>Third component to SQL DW, the Engine.  </a:t>
            </a:r>
          </a:p>
          <a:p>
            <a:r>
              <a:rPr lang="en-US" dirty="0"/>
              <a:t>primary function is to optimize and manage incoming work.  </a:t>
            </a:r>
          </a:p>
          <a:p>
            <a:r>
              <a:rPr lang="en-US" dirty="0"/>
              <a:t>Engine parses and creates query plans.</a:t>
            </a:r>
          </a:p>
          <a:p>
            <a:r>
              <a:rPr lang="en-US" dirty="0"/>
              <a:t>Compute node has several SQL databases.  </a:t>
            </a:r>
          </a:p>
          <a:p>
            <a:endParaRPr lang="en-US" dirty="0"/>
          </a:p>
          <a:p>
            <a:r>
              <a:rPr lang="en-US" dirty="0"/>
              <a:t>MPP</a:t>
            </a:r>
          </a:p>
          <a:p>
            <a:r>
              <a:rPr lang="en-US" dirty="0"/>
              <a:t>Data is distributed into 60 distributions on storage</a:t>
            </a:r>
          </a:p>
          <a:p>
            <a:r>
              <a:rPr lang="en-US" dirty="0"/>
              <a:t>Each compute node is associated with a set of distributions</a:t>
            </a:r>
          </a:p>
          <a:p>
            <a:r>
              <a:rPr lang="en-US" dirty="0"/>
              <a:t>	1 Node would have all 60 distributions</a:t>
            </a:r>
          </a:p>
          <a:p>
            <a:r>
              <a:rPr lang="en-US" dirty="0"/>
              <a:t>	60 nodes would have 1 distribution each</a:t>
            </a:r>
          </a:p>
          <a:p>
            <a:r>
              <a:rPr lang="en-US" dirty="0"/>
              <a:t>This example is DW500, each compute node is hosting 12 databases.</a:t>
            </a:r>
          </a:p>
          <a:p>
            <a:r>
              <a:rPr lang="en-US" dirty="0"/>
              <a:t>Let’s say we want to take this DW500 and scale it up to a DW1000</a:t>
            </a:r>
          </a:p>
          <a:p>
            <a:r>
              <a:rPr lang="en-US" dirty="0"/>
              <a:t>What happens behind the scenes?  </a:t>
            </a:r>
          </a:p>
          <a:p>
            <a:r>
              <a:rPr lang="en-US" dirty="0"/>
              <a:t>(1) take all of the SQL Databases down, (2) add 5 more compute nodes </a:t>
            </a:r>
          </a:p>
          <a:p>
            <a:r>
              <a:rPr lang="en-US" dirty="0"/>
              <a:t>(3) start up the SQL DB databases again.  </a:t>
            </a:r>
          </a:p>
          <a:p>
            <a:r>
              <a:rPr lang="en-US" dirty="0"/>
              <a:t>some of the databases are on different compute nodes </a:t>
            </a:r>
          </a:p>
          <a:p>
            <a:r>
              <a:rPr lang="en-US" dirty="0"/>
              <a:t>6 distributions per node rather than 12</a:t>
            </a:r>
          </a:p>
          <a:p>
            <a:r>
              <a:rPr lang="en-US" dirty="0"/>
              <a:t>Each Node has half the work now</a:t>
            </a:r>
            <a:endParaRPr lang="en-US" baseline="0" dirty="0"/>
          </a:p>
        </p:txBody>
      </p:sp>
      <p:sp>
        <p:nvSpPr>
          <p:cNvPr id="6" name="Date Placeholder 5"/>
          <p:cNvSpPr>
            <a:spLocks noGrp="1"/>
          </p:cNvSpPr>
          <p:nvPr>
            <p:ph type="dt" idx="12"/>
          </p:nvPr>
        </p:nvSpPr>
        <p:spPr/>
        <p:txBody>
          <a:bodyPr/>
          <a:lstStyle/>
          <a:p>
            <a:pPr defTabSz="905439">
              <a:defRPr/>
            </a:pPr>
            <a:fld id="{97EC2E71-BC3B-49B8-B2BF-93DCC9B91A9A}" type="datetime1">
              <a:rPr lang="en-US" sz="1700" kern="0">
                <a:solidFill>
                  <a:sysClr val="windowText" lastClr="000000"/>
                </a:solidFill>
              </a:rPr>
              <a:pPr defTabSz="905439">
                <a:defRPr/>
              </a:pPr>
              <a:t>9/15/2019</a:t>
            </a:fld>
            <a:endParaRPr lang="en-US" sz="17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05439">
              <a:defRPr/>
            </a:pPr>
            <a:fld id="{B4008EB6-D09E-4580-8CD6-DDB14511944F}" type="slidenum">
              <a:rPr lang="en-US" sz="1700" kern="0">
                <a:solidFill>
                  <a:sysClr val="windowText" lastClr="000000"/>
                </a:solidFill>
              </a:rPr>
              <a:pPr defTabSz="905439">
                <a:defRPr/>
              </a:pPr>
              <a:t>28</a:t>
            </a:fld>
            <a:endParaRPr lang="en-US" sz="17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05140"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78973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3600">
              <a:spcAft>
                <a:spcPts val="337"/>
              </a:spcAft>
              <a:defRPr/>
            </a:pPr>
            <a:r>
              <a:rPr lang="en-US" dirty="0"/>
              <a:t>Lets review the agenda for today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30</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1993104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31</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3096014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32</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3827107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33</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1326931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the System view – DMVs are where you find the information</a:t>
            </a:r>
          </a:p>
          <a:p>
            <a:endParaRPr lang="en-US" dirty="0"/>
          </a:p>
          <a:p>
            <a:r>
              <a:rPr lang="en-US" dirty="0"/>
              <a:t>We will see some of those in Lab 04</a:t>
            </a:r>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34</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3812016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35</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4254274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36</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3376058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37</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3095041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74279">
              <a:defRPr/>
            </a:pPr>
            <a:fld id="{0D5314FB-40E1-401E-A72F-D4D7E8FBD28D}" type="slidenum">
              <a:rPr lang="en-US" sz="1600">
                <a:solidFill>
                  <a:prstClr val="black"/>
                </a:solidFill>
                <a:latin typeface="Calibri" panose="020F0502020204030204"/>
              </a:rPr>
              <a:pPr defTabSz="874279">
                <a:defRPr/>
              </a:pPr>
              <a:t>38</a:t>
            </a:fld>
            <a:endParaRPr lang="en-US" sz="1600">
              <a:solidFill>
                <a:prstClr val="black"/>
              </a:solidFill>
              <a:latin typeface="Calibri" panose="020F0502020204030204"/>
            </a:endParaRPr>
          </a:p>
        </p:txBody>
      </p:sp>
    </p:spTree>
    <p:extLst>
      <p:ext uri="{BB962C8B-B14F-4D97-AF65-F5344CB8AC3E}">
        <p14:creationId xmlns:p14="http://schemas.microsoft.com/office/powerpoint/2010/main" val="1521180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864909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the files to a folder on your desktop</a:t>
            </a:r>
          </a:p>
          <a:p>
            <a:r>
              <a:rPr lang="en-US" dirty="0"/>
              <a:t>DEMO, Lets do that first, and also walk through what is in the Repo</a:t>
            </a:r>
          </a:p>
          <a:p>
            <a:r>
              <a:rPr lang="en-US" dirty="0"/>
              <a:t>The Azure KEY will not be there tomorrow.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55595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40</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to note for the labs as some of the results show differences, but you have a limited amount of funds in your pass. !!</a:t>
            </a:r>
          </a:p>
        </p:txBody>
      </p:sp>
      <p:sp>
        <p:nvSpPr>
          <p:cNvPr id="4" name="Slide Number Placeholder 3"/>
          <p:cNvSpPr>
            <a:spLocks noGrp="1"/>
          </p:cNvSpPr>
          <p:nvPr>
            <p:ph type="sldNum" sz="quarter" idx="10"/>
          </p:nvPr>
        </p:nvSpPr>
        <p:spPr/>
        <p:txBody>
          <a:bodyPr/>
          <a:lstStyle/>
          <a:p>
            <a:fld id="{F5194323-46EB-47FD-802B-1151F9FD2B5B}" type="slidenum">
              <a:rPr lang="en-US" smtClean="0"/>
              <a:t>41</a:t>
            </a:fld>
            <a:endParaRPr lang="en-US"/>
          </a:p>
        </p:txBody>
      </p:sp>
    </p:spTree>
    <p:extLst>
      <p:ext uri="{BB962C8B-B14F-4D97-AF65-F5344CB8AC3E}">
        <p14:creationId xmlns:p14="http://schemas.microsoft.com/office/powerpoint/2010/main" val="2454024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De-coupled storage from compute &amp; control</a:t>
            </a:r>
          </a:p>
          <a:p>
            <a:pPr defTabSz="923600">
              <a:spcAft>
                <a:spcPts val="337"/>
              </a:spcAft>
              <a:defRPr/>
            </a:pPr>
            <a:r>
              <a:rPr lang="en-GB"/>
              <a:t>Completely elastic</a:t>
            </a:r>
          </a:p>
          <a:p>
            <a:pPr defTabSz="923600">
              <a:spcAft>
                <a:spcPts val="337"/>
              </a:spcAf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notes needed</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https://docs.microsoft.com/en-us/azure/sql-data-warehouse/sql-data-warehouse-concept-recommendations</a:t>
            </a:r>
          </a:p>
          <a:p>
            <a:endParaRPr lang="en-US" dirty="0"/>
          </a:p>
          <a:p>
            <a:r>
              <a:rPr lang="en-US" dirty="0"/>
              <a:t>GO to link on the slide</a:t>
            </a:r>
          </a:p>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44</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issue enough queries that require system resources from the distributed nodes, </a:t>
            </a:r>
          </a:p>
          <a:p>
            <a:endParaRPr lang="en-US" dirty="0"/>
          </a:p>
          <a:p>
            <a:r>
              <a:rPr lang="en-US" dirty="0"/>
              <a:t> Data Warehouse will queue the queries until enough system resources/concurrency slots are available.</a:t>
            </a:r>
          </a:p>
          <a:p>
            <a:endParaRPr lang="en-US" dirty="0"/>
          </a:p>
          <a:p>
            <a:r>
              <a:rPr lang="en-US" dirty="0"/>
              <a:t> Gen2 introduces a new </a:t>
            </a:r>
            <a:r>
              <a:rPr lang="en-US" dirty="0" err="1"/>
              <a:t>NVMe</a:t>
            </a:r>
            <a:r>
              <a:rPr lang="en-US" dirty="0"/>
              <a:t> Solid State Disk cache that keeps the most frequently accessed data close to the CPUs.</a:t>
            </a:r>
          </a:p>
          <a:p>
            <a:r>
              <a:rPr lang="en-US" dirty="0"/>
              <a:t> This removes the remote I/O for your most intensive and demanding workloads. </a:t>
            </a:r>
          </a:p>
          <a:p>
            <a:endParaRPr lang="en-US" dirty="0"/>
          </a:p>
          <a:p>
            <a:r>
              <a:rPr lang="en-US" dirty="0"/>
              <a:t>To ensure each query has enough resources to execute efficiently, SQL Data Warehouse tracks resource utilization by assigning concurrency slots to each query. </a:t>
            </a:r>
          </a:p>
          <a:p>
            <a:r>
              <a:rPr lang="en-US" dirty="0"/>
              <a:t>The system puts queries into a queue based on importance and concurrency slots. Queries wait in the queue until enough concurrency slots are available.</a:t>
            </a:r>
          </a:p>
          <a:p>
            <a:endParaRPr lang="en-US" dirty="0"/>
          </a:p>
          <a:p>
            <a:r>
              <a:rPr lang="en-US" dirty="0"/>
              <a:t> </a:t>
            </a:r>
            <a:r>
              <a:rPr lang="en-US" u="sng" dirty="0">
                <a:hlinkClick r:id="rId3"/>
              </a:rPr>
              <a:t>Importance</a:t>
            </a:r>
            <a:r>
              <a:rPr lang="en-US" dirty="0"/>
              <a:t> and concurrency slots determine CPU prioritization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169102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6360" lvl="1" indent="0">
              <a:buNone/>
            </a:pPr>
            <a:r>
              <a:rPr lang="en-US" dirty="0"/>
              <a:t>Query cap = number of running queries</a:t>
            </a:r>
          </a:p>
          <a:p>
            <a:pPr marL="226360" lvl="1" indent="0">
              <a:buNone/>
            </a:pPr>
            <a:r>
              <a:rPr lang="en-US" dirty="0"/>
              <a:t>Slots = size of queries that are running</a:t>
            </a:r>
          </a:p>
          <a:p>
            <a:pPr marL="226360" lvl="1" indent="0">
              <a:buNone/>
            </a:pPr>
            <a:endParaRPr lang="en-US" dirty="0"/>
          </a:p>
          <a:p>
            <a:r>
              <a:rPr lang="en-US" dirty="0"/>
              <a:t>Review the slide and service level</a:t>
            </a:r>
          </a:p>
        </p:txBody>
      </p:sp>
      <p:sp>
        <p:nvSpPr>
          <p:cNvPr id="4" name="Header Placeholder 3"/>
          <p:cNvSpPr>
            <a:spLocks noGrp="1"/>
          </p:cNvSpPr>
          <p:nvPr>
            <p:ph type="hdr" sz="quarter" idx="10"/>
          </p:nvPr>
        </p:nvSpPr>
        <p:spPr/>
        <p:txBody>
          <a:bodyPr/>
          <a:lstStyle/>
          <a:p>
            <a:pPr defTabSz="905439">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0514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05439">
              <a:defRPr/>
            </a:pPr>
            <a:fld id="{D18B56EA-E28F-4F92-9F16-7A6F2501B303}" type="datetime8">
              <a:rPr lang="en-US">
                <a:solidFill>
                  <a:prstClr val="black"/>
                </a:solidFill>
                <a:latin typeface="Calibri" panose="020F0502020204030204"/>
              </a:rPr>
              <a:pPr defTabSz="905439">
                <a:defRPr/>
              </a:pPr>
              <a:t>9/15/2019 2:35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05439">
              <a:defRPr/>
            </a:pPr>
            <a:fld id="{B4008EB6-D09E-4580-8CD6-DDB14511944F}" type="slidenum">
              <a:rPr lang="en-US">
                <a:solidFill>
                  <a:prstClr val="black"/>
                </a:solidFill>
                <a:latin typeface="Calibri" panose="020F0502020204030204"/>
              </a:rPr>
              <a:pPr defTabSz="905439">
                <a:defRPr/>
              </a:pPr>
              <a:t>46</a:t>
            </a:fld>
            <a:endParaRPr lang="en-US">
              <a:solidFill>
                <a:prstClr val="black"/>
              </a:solidFill>
              <a:latin typeface="Calibri" panose="020F0502020204030204"/>
            </a:endParaRPr>
          </a:p>
        </p:txBody>
      </p:sp>
    </p:spTree>
    <p:extLst>
      <p:ext uri="{BB962C8B-B14F-4D97-AF65-F5344CB8AC3E}">
        <p14:creationId xmlns:p14="http://schemas.microsoft.com/office/powerpoint/2010/main" val="2433399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a:t>
            </a:r>
          </a:p>
          <a:p>
            <a:r>
              <a:rPr lang="en-US" dirty="0"/>
              <a:t>-Dynamic: as you scale, queries have more slots and ram to run faster, not more of those queries.</a:t>
            </a:r>
          </a:p>
          <a:p>
            <a:r>
              <a:rPr lang="en-US" dirty="0"/>
              <a:t>-Static: as you scale, queries have the same amount of slots and ram, you can run more of them.</a:t>
            </a:r>
          </a:p>
          <a:p>
            <a:endParaRPr lang="en-US" dirty="0"/>
          </a:p>
          <a:p>
            <a:r>
              <a:rPr lang="en-US" dirty="0"/>
              <a:t>There are two types of resource classes: </a:t>
            </a:r>
            <a:r>
              <a:rPr lang="en-US" b="1" dirty="0"/>
              <a:t>Static resources classes</a:t>
            </a:r>
            <a:r>
              <a:rPr lang="en-US" dirty="0"/>
              <a:t>, which are well suited for increased concurrency on a data set size that is fixed. </a:t>
            </a:r>
          </a:p>
          <a:p>
            <a:endParaRPr lang="en-US" dirty="0"/>
          </a:p>
          <a:p>
            <a:r>
              <a:rPr lang="en-US" b="1" dirty="0"/>
              <a:t>Dynamic resource classes</a:t>
            </a:r>
            <a:r>
              <a:rPr lang="en-US" dirty="0"/>
              <a:t>, which are well suited for data sets that are growing in size and increasing performance as the service level is scaled up.</a:t>
            </a:r>
          </a:p>
          <a:p>
            <a:endParaRPr lang="en-US" dirty="0"/>
          </a:p>
        </p:txBody>
      </p:sp>
      <p:sp>
        <p:nvSpPr>
          <p:cNvPr id="4" name="Header Placeholder 3"/>
          <p:cNvSpPr>
            <a:spLocks noGrp="1"/>
          </p:cNvSpPr>
          <p:nvPr>
            <p:ph type="hdr" sz="quarter" idx="10"/>
          </p:nvPr>
        </p:nvSpPr>
        <p:spPr/>
        <p:txBody>
          <a:bodyPr/>
          <a:lstStyle/>
          <a:p>
            <a:pPr defTabSz="92360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0514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3600">
              <a:defRPr/>
            </a:pPr>
            <a:fld id="{D18B56EA-E28F-4F92-9F16-7A6F2501B303}" type="datetime8">
              <a:rPr lang="en-US">
                <a:solidFill>
                  <a:prstClr val="black"/>
                </a:solidFill>
              </a:rPr>
              <a:pPr defTabSz="923600">
                <a:defRPr/>
              </a:pPr>
              <a:t>9/15/2019 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23600">
              <a:defRPr/>
            </a:pPr>
            <a:fld id="{B4008EB6-D09E-4580-8CD6-DDB14511944F}" type="slidenum">
              <a:rPr lang="en-US">
                <a:solidFill>
                  <a:prstClr val="black"/>
                </a:solidFill>
              </a:rPr>
              <a:pPr defTabSz="923600">
                <a:defRPr/>
              </a:pPr>
              <a:t>47</a:t>
            </a:fld>
            <a:endParaRPr lang="en-US">
              <a:solidFill>
                <a:prstClr val="black"/>
              </a:solidFill>
            </a:endParaRPr>
          </a:p>
        </p:txBody>
      </p:sp>
    </p:spTree>
    <p:extLst>
      <p:ext uri="{BB962C8B-B14F-4D97-AF65-F5344CB8AC3E}">
        <p14:creationId xmlns:p14="http://schemas.microsoft.com/office/powerpoint/2010/main" val="2945690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2360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0514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3600">
              <a:defRPr/>
            </a:pPr>
            <a:fld id="{D18B56EA-E28F-4F92-9F16-7A6F2501B303}" type="datetime8">
              <a:rPr lang="en-US">
                <a:solidFill>
                  <a:prstClr val="black"/>
                </a:solidFill>
              </a:rPr>
              <a:pPr defTabSz="923600">
                <a:defRPr/>
              </a:pPr>
              <a:t>9/15/2019 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23600">
              <a:defRPr/>
            </a:pPr>
            <a:fld id="{B4008EB6-D09E-4580-8CD6-DDB14511944F}" type="slidenum">
              <a:rPr lang="en-US">
                <a:solidFill>
                  <a:prstClr val="black"/>
                </a:solidFill>
              </a:rPr>
              <a:pPr defTabSz="923600">
                <a:defRPr/>
              </a:pPr>
              <a:t>48</a:t>
            </a:fld>
            <a:endParaRPr lang="en-US">
              <a:solidFill>
                <a:prstClr val="black"/>
              </a:solidFill>
            </a:endParaRPr>
          </a:p>
        </p:txBody>
      </p:sp>
    </p:spTree>
    <p:extLst>
      <p:ext uri="{BB962C8B-B14F-4D97-AF65-F5344CB8AC3E}">
        <p14:creationId xmlns:p14="http://schemas.microsoft.com/office/powerpoint/2010/main" val="3678108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540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0514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05406">
              <a:defRPr/>
            </a:pPr>
            <a:fld id="{386CE63F-9E7F-4C04-9D0D-FCA25A8E9E86}" type="datetime8">
              <a:rPr lang="en-US">
                <a:solidFill>
                  <a:prstClr val="black"/>
                </a:solidFill>
              </a:rPr>
              <a:pPr defTabSz="905406">
                <a:defRPr/>
              </a:pPr>
              <a:t>9/15/2019 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05406">
              <a:defRPr/>
            </a:pPr>
            <a:fld id="{B4008EB6-D09E-4580-8CD6-DDB14511944F}" type="slidenum">
              <a:rPr lang="en-US">
                <a:solidFill>
                  <a:prstClr val="black"/>
                </a:solidFill>
              </a:rPr>
              <a:pPr defTabSz="905406">
                <a:defRPr/>
              </a:pPr>
              <a:t>49</a:t>
            </a:fld>
            <a:endParaRPr lang="en-US">
              <a:solidFill>
                <a:prstClr val="black"/>
              </a:solidFill>
            </a:endParaRPr>
          </a:p>
        </p:txBody>
      </p:sp>
    </p:spTree>
    <p:extLst>
      <p:ext uri="{BB962C8B-B14F-4D97-AF65-F5344CB8AC3E}">
        <p14:creationId xmlns:p14="http://schemas.microsoft.com/office/powerpoint/2010/main" val="2412069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too far into the tool</a:t>
            </a:r>
          </a:p>
          <a:p>
            <a:r>
              <a:rPr lang="en-US" dirty="0"/>
              <a:t>Lets cover the environment that SQL DW operates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48347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2360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0514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3600">
              <a:defRPr/>
            </a:pPr>
            <a:fld id="{D18B56EA-E28F-4F92-9F16-7A6F2501B303}" type="datetime8">
              <a:rPr lang="en-US">
                <a:solidFill>
                  <a:prstClr val="black"/>
                </a:solidFill>
              </a:rPr>
              <a:pPr defTabSz="923600">
                <a:defRPr/>
              </a:pPr>
              <a:t>9/15/2019 2:35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23600">
              <a:defRPr/>
            </a:pPr>
            <a:fld id="{B4008EB6-D09E-4580-8CD6-DDB14511944F}" type="slidenum">
              <a:rPr lang="en-US">
                <a:solidFill>
                  <a:prstClr val="black"/>
                </a:solidFill>
              </a:rPr>
              <a:pPr defTabSz="923600">
                <a:defRPr/>
              </a:pPr>
              <a:t>50</a:t>
            </a:fld>
            <a:endParaRPr lang="en-US">
              <a:solidFill>
                <a:prstClr val="black"/>
              </a:solidFill>
            </a:endParaRPr>
          </a:p>
        </p:txBody>
      </p:sp>
    </p:spTree>
    <p:extLst>
      <p:ext uri="{BB962C8B-B14F-4D97-AF65-F5344CB8AC3E}">
        <p14:creationId xmlns:p14="http://schemas.microsoft.com/office/powerpoint/2010/main" val="2083096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227996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2623581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I have a Product key, that product key will be used to spread the table data across the number of distribution</a:t>
            </a:r>
          </a:p>
          <a:p>
            <a:endParaRPr lang="en-US" dirty="0"/>
          </a:p>
          <a:p>
            <a:r>
              <a:rPr lang="en-US" dirty="0"/>
              <a:t>Note, if you have up to DW500c, you only have one node and all distributions are on one node.  Remember you still have Parallel Processing</a:t>
            </a:r>
          </a:p>
          <a:p>
            <a:endParaRPr lang="en-US" dirty="0"/>
          </a:p>
          <a:p>
            <a:r>
              <a:rPr lang="en-US" dirty="0"/>
              <a:t>Show the links</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9/15/2019 2:35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defTabSz="905439">
              <a:defRPr/>
            </a:pPr>
            <a:r>
              <a:rPr lang="en-US" sz="1700" kern="0">
                <a:solidFill>
                  <a:sysClr val="windowText" lastClr="000000"/>
                </a:solidFill>
              </a:rPr>
              <a:t>Microsoft Build 2016</a:t>
            </a:r>
          </a:p>
        </p:txBody>
      </p:sp>
      <p:sp>
        <p:nvSpPr>
          <p:cNvPr id="5" name="Footer Placeholder 4"/>
          <p:cNvSpPr>
            <a:spLocks noGrp="1"/>
          </p:cNvSpPr>
          <p:nvPr>
            <p:ph type="ftr" sz="quarter" idx="11"/>
          </p:nvPr>
        </p:nvSpPr>
        <p:spPr/>
        <p:txBody>
          <a:bodyPr/>
          <a:lstStyle/>
          <a:p>
            <a:pPr marL="0" defTabSz="905140"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05439">
              <a:defRPr/>
            </a:pPr>
            <a:fld id="{38EEC551-8CDA-4EB6-89BB-2A86C9F091C8}" type="datetime8">
              <a:rPr lang="en-US" sz="1700" kern="0">
                <a:solidFill>
                  <a:sysClr val="windowText" lastClr="000000"/>
                </a:solidFill>
              </a:rPr>
              <a:pPr defTabSz="905439">
                <a:defRPr/>
              </a:pPr>
              <a:t>9/15/2019 2:35 PM</a:t>
            </a:fld>
            <a:endParaRPr lang="en-US" sz="17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05439">
              <a:defRPr/>
            </a:pPr>
            <a:fld id="{B4008EB6-D09E-4580-8CD6-DDB14511944F}" type="slidenum">
              <a:rPr lang="en-US" sz="1700" kern="0">
                <a:solidFill>
                  <a:sysClr val="windowText" lastClr="000000"/>
                </a:solidFill>
              </a:rPr>
              <a:pPr defTabSz="905439">
                <a:defRPr/>
              </a:pPr>
              <a:t>54</a:t>
            </a:fld>
            <a:endParaRPr lang="en-US" sz="1700" kern="0">
              <a:solidFill>
                <a:sysClr val="windowText" lastClr="000000"/>
              </a:solidFill>
            </a:endParaRPr>
          </a:p>
        </p:txBody>
      </p:sp>
    </p:spTree>
    <p:extLst>
      <p:ext uri="{BB962C8B-B14F-4D97-AF65-F5344CB8AC3E}">
        <p14:creationId xmlns:p14="http://schemas.microsoft.com/office/powerpoint/2010/main" val="1699915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956980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05439">
              <a:defRPr/>
            </a:pPr>
            <a:fld id="{4E6F52EF-523F-44DE-9D51-FA4F74A2F722}" type="slidenum">
              <a:rPr lang="en-US">
                <a:solidFill>
                  <a:prstClr val="black"/>
                </a:solidFill>
                <a:latin typeface="Calibri" panose="020F0502020204030204"/>
              </a:rPr>
              <a:pPr defTabSz="905439">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839725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6011586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Embracing what customers use</a:t>
            </a:r>
          </a:p>
          <a:p>
            <a:r>
              <a:rPr lang="en-US" dirty="0"/>
              <a:t>Open Source tools</a:t>
            </a:r>
          </a:p>
          <a:p>
            <a:r>
              <a:rPr lang="en-US" dirty="0"/>
              <a:t>Not just Microsoft tools anymore, nor is it on prem</a:t>
            </a:r>
          </a:p>
          <a:p>
            <a:r>
              <a:rPr lang="en-US" dirty="0"/>
              <a:t>Some organizations play in all the clouds and all the data platforms</a:t>
            </a:r>
          </a:p>
          <a:p>
            <a:r>
              <a:rPr lang="en-US" dirty="0"/>
              <a:t>No longer silo even in the on prem</a:t>
            </a:r>
          </a:p>
          <a:p>
            <a:endParaRPr lang="en-US" dirty="0"/>
          </a:p>
        </p:txBody>
      </p:sp>
      <p:sp>
        <p:nvSpPr>
          <p:cNvPr id="4" name="Slide Number Placeholder 3"/>
          <p:cNvSpPr>
            <a:spLocks noGrp="1"/>
          </p:cNvSpPr>
          <p:nvPr>
            <p:ph type="sldNum" sz="quarter" idx="5"/>
          </p:nvPr>
        </p:nvSpPr>
        <p:spPr/>
        <p:txBody>
          <a:bodyPr/>
          <a:lstStyle/>
          <a:p>
            <a:fld id="{3A1FBFEC-2250-4DF7-B6AC-D349790A062A}" type="slidenum">
              <a:rPr lang="en-US" smtClean="0"/>
              <a:t>6</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a:t>
            </a:r>
            <a:r>
              <a:rPr lang="en-US" dirty="0"/>
              <a:t>Clustered </a:t>
            </a:r>
            <a:r>
              <a:rPr lang="en-US" dirty="0" err="1"/>
              <a:t>Columnstore</a:t>
            </a:r>
            <a:r>
              <a:rPr lang="en-US" dirty="0"/>
              <a:t> Index  - </a:t>
            </a:r>
            <a:r>
              <a:rPr lang="en-GB" dirty="0"/>
              <a:t>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dirty="0"/>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p>
        </p:txBody>
      </p:sp>
      <p:sp>
        <p:nvSpPr>
          <p:cNvPr id="4" name="Slide Number Placeholder 3"/>
          <p:cNvSpPr>
            <a:spLocks noGrp="1"/>
          </p:cNvSpPr>
          <p:nvPr>
            <p:ph type="sldNum" sz="quarter" idx="10"/>
          </p:nvPr>
        </p:nvSpPr>
        <p:spPr/>
        <p:txBody>
          <a:bodyPr/>
          <a:lstStyle/>
          <a:p>
            <a:fld id="{93BDD02C-049B-44A4-9E6F-23C5A8DD5066}" type="slidenum">
              <a:rPr lang="en-US" smtClean="0"/>
              <a:t>61</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9356963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0754783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0059776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9/15/2019 2:35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designed to enable queries across relational data stored in PDW and in non-relational Hadoop data that is stored in the Hadoop Distributed File System (</a:t>
            </a:r>
            <a:r>
              <a:rPr lang="en-US" dirty="0">
                <a:hlinkClick r:id="rId3"/>
              </a:rPr>
              <a:t>HDFS</a:t>
            </a:r>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077349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1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9/15/2019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when you look at Azure, there are so many technologies, difficult to make the right choices</a:t>
            </a:r>
          </a:p>
          <a:p>
            <a:r>
              <a:rPr lang="en-US" dirty="0"/>
              <a:t>What do you choose?</a:t>
            </a:r>
          </a:p>
          <a:p>
            <a:endParaRPr lang="en-US" dirty="0"/>
          </a:p>
          <a:p>
            <a:r>
              <a:rPr lang="en-US" dirty="0"/>
              <a:t>DEMO – Go to site</a:t>
            </a:r>
          </a:p>
          <a:p>
            <a:r>
              <a:rPr lang="en-US" dirty="0"/>
              <a:t>Give credit to the community</a:t>
            </a:r>
          </a:p>
        </p:txBody>
      </p:sp>
      <p:sp>
        <p:nvSpPr>
          <p:cNvPr id="4" name="Slide Number Placeholder 3"/>
          <p:cNvSpPr>
            <a:spLocks noGrp="1"/>
          </p:cNvSpPr>
          <p:nvPr>
            <p:ph type="sldNum" sz="quarter" idx="5"/>
          </p:nvPr>
        </p:nvSpPr>
        <p:spPr/>
        <p:txBody>
          <a:bodyPr/>
          <a:lstStyle/>
          <a:p>
            <a:fld id="{3A1FBFEC-2250-4DF7-B6AC-D349790A062A}" type="slidenum">
              <a:rPr lang="en-US" smtClean="0"/>
              <a:t>7</a:t>
            </a:fld>
            <a:endParaRPr lang="en-US"/>
          </a:p>
        </p:txBody>
      </p:sp>
    </p:spTree>
    <p:extLst>
      <p:ext uri="{BB962C8B-B14F-4D97-AF65-F5344CB8AC3E}">
        <p14:creationId xmlns:p14="http://schemas.microsoft.com/office/powerpoint/2010/main" val="242182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2763" y="896938"/>
            <a:ext cx="7970838" cy="4483100"/>
          </a:xfrm>
        </p:spPr>
      </p:sp>
      <p:sp>
        <p:nvSpPr>
          <p:cNvPr id="3" name="Notes Placeholder 2"/>
          <p:cNvSpPr>
            <a:spLocks noGrp="1"/>
          </p:cNvSpPr>
          <p:nvPr>
            <p:ph type="body" idx="1"/>
          </p:nvPr>
        </p:nvSpPr>
        <p:spPr/>
        <p:txBody>
          <a:bodyPr/>
          <a:lstStyle/>
          <a:p>
            <a:r>
              <a:rPr lang="en-US" b="1" i="1" dirty="0">
                <a:solidFill>
                  <a:srgbClr val="FF0000"/>
                </a:solidFill>
              </a:rPr>
              <a:t>You will see here the transition pattern from on prem to hybrid to cloud</a:t>
            </a:r>
          </a:p>
          <a:p>
            <a:endParaRPr lang="en-US" b="1" i="1" dirty="0">
              <a:solidFill>
                <a:srgbClr val="FF0000"/>
              </a:solidFill>
            </a:endParaRPr>
          </a:p>
          <a:p>
            <a:r>
              <a:rPr lang="en-US" b="0" i="0" dirty="0">
                <a:solidFill>
                  <a:srgbClr val="FF0000"/>
                </a:solidFill>
              </a:rPr>
              <a:t>This</a:t>
            </a:r>
            <a:r>
              <a:rPr lang="en-US" b="0" i="0" baseline="0" dirty="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dirty="0">
              <a:solidFill>
                <a:srgbClr val="FF0000"/>
              </a:solidFill>
            </a:endParaRPr>
          </a:p>
          <a:p>
            <a:pPr marL="169770" indent="-169770">
              <a:buFont typeface="Arial" panose="020B0604020202020204" pitchFamily="34" charset="0"/>
              <a:buChar char="•"/>
            </a:pPr>
            <a:r>
              <a:rPr lang="en-US" b="0" i="0" baseline="0" dirty="0">
                <a:solidFill>
                  <a:srgbClr val="FF0000"/>
                </a:solidFill>
              </a:rPr>
              <a:t>Beginning on the left we have on-premises, or the legacy delivery model of computing infrastructure where the customer manages all services</a:t>
            </a:r>
          </a:p>
          <a:p>
            <a:pPr marL="169770" indent="-169770">
              <a:buFont typeface="Arial" panose="020B0604020202020204" pitchFamily="34" charset="0"/>
              <a:buChar char="•"/>
            </a:pPr>
            <a:r>
              <a:rPr lang="en-US" b="0" i="0" baseline="0" dirty="0">
                <a:solidFill>
                  <a:srgbClr val="FF0000"/>
                </a:solidFill>
              </a:rPr>
              <a:t>As we move to the right, the private cloud with Windows Azure pack offers automated server and storage management</a:t>
            </a:r>
          </a:p>
          <a:p>
            <a:pPr marL="169770" indent="-169770">
              <a:buFont typeface="Arial" panose="020B0604020202020204" pitchFamily="34" charset="0"/>
              <a:buChar char="•"/>
            </a:pPr>
            <a:r>
              <a:rPr lang="en-US" b="0" i="0" baseline="0" dirty="0">
                <a:solidFill>
                  <a:srgbClr val="FF0000"/>
                </a:solidFill>
              </a:rPr>
              <a:t>Public cloud Infrastructure as a service or IaaS is the next model, virtualization, servers, and storage are provided by the cloud vendor</a:t>
            </a:r>
          </a:p>
          <a:p>
            <a:pPr marL="169770" indent="-169770">
              <a:buFont typeface="Arial" panose="020B0604020202020204" pitchFamily="34" charset="0"/>
              <a:buChar char="•"/>
            </a:pPr>
            <a:r>
              <a:rPr lang="en-US" b="0" i="0" baseline="0" dirty="0">
                <a:solidFill>
                  <a:srgbClr val="FF0000"/>
                </a:solidFill>
              </a:rPr>
              <a:t>With public cloud platform as a service or PaaS, the majority of services are managed by the cloud vendor, allowing the IT department to focus on just the applications and data.  This enables more time spent solving business problems and improving applications rather than running infrastructure.</a:t>
            </a:r>
          </a:p>
          <a:p>
            <a:pPr marL="169770" indent="-169770">
              <a:buFont typeface="Arial" panose="020B0604020202020204" pitchFamily="34" charset="0"/>
              <a:buChar char="•"/>
            </a:pPr>
            <a:r>
              <a:rPr lang="en-US" b="0" i="0" baseline="0" dirty="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endParaRPr lang="en-US" b="0" i="0" baseline="0" dirty="0">
              <a:solidFill>
                <a:srgbClr val="FF0000"/>
              </a:solidFill>
            </a:endParaRPr>
          </a:p>
          <a:p>
            <a:r>
              <a:rPr lang="en-US" b="0" i="0" baseline="0" dirty="0">
                <a:solidFill>
                  <a:srgbClr val="FF0000"/>
                </a:solidFill>
              </a:rPr>
              <a:t>Hybrid cloud is a model that spans all of these models, taking advantage of the benefits of each.</a:t>
            </a:r>
            <a:endParaRPr lang="en-US" b="0" i="0" dirty="0">
              <a:solidFill>
                <a:srgbClr val="FF0000"/>
              </a:solidFill>
            </a:endParaRPr>
          </a:p>
          <a:p>
            <a:endParaRPr lang="en-US" b="1" i="1" dirty="0">
              <a:solidFill>
                <a:srgbClr val="FF0000"/>
              </a:solidFill>
            </a:endParaRPr>
          </a:p>
        </p:txBody>
      </p:sp>
      <p:sp>
        <p:nvSpPr>
          <p:cNvPr id="4" name="Header Placeholder 3"/>
          <p:cNvSpPr>
            <a:spLocks noGrp="1"/>
          </p:cNvSpPr>
          <p:nvPr>
            <p:ph type="hdr" sz="quarter" idx="10"/>
          </p:nvPr>
        </p:nvSpPr>
        <p:spPr/>
        <p:txBody>
          <a:bodyPr/>
          <a:lstStyle/>
          <a:p>
            <a:pPr defTabSz="923600">
              <a:defRPr/>
            </a:pPr>
            <a:r>
              <a:rPr lang="en-US">
                <a:solidFill>
                  <a:prstClr val="black"/>
                </a:solidFill>
              </a:rPr>
              <a:t>Tech Ready 15</a:t>
            </a:r>
          </a:p>
        </p:txBody>
      </p:sp>
      <p:sp>
        <p:nvSpPr>
          <p:cNvPr id="5" name="Footer Placeholder 4"/>
          <p:cNvSpPr>
            <a:spLocks noGrp="1"/>
          </p:cNvSpPr>
          <p:nvPr>
            <p:ph type="ftr" sz="quarter" idx="11"/>
          </p:nvPr>
        </p:nvSpPr>
        <p:spPr/>
        <p:txBody>
          <a:bodyPr/>
          <a:lstStyle/>
          <a:p>
            <a:pPr marL="571275" defTabSz="791930"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275" defTabSz="791930" eaLnBrk="0" hangingPunct="0">
              <a:defRPr/>
            </a:pPr>
            <a:r>
              <a:rPr lang="en-US" sz="3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3600">
              <a:defRPr/>
            </a:pPr>
            <a:fld id="{059A3414-A83D-4492-A425-925B042CBD94}" type="datetime1">
              <a:rPr lang="en-US">
                <a:solidFill>
                  <a:prstClr val="black"/>
                </a:solidFill>
              </a:rPr>
              <a:pPr defTabSz="923600">
                <a:defRPr/>
              </a:pPr>
              <a:t>9/15/2019</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23600">
              <a:defRPr/>
            </a:pPr>
            <a:fld id="{B4008EB6-D09E-4580-8CD6-DDB14511944F}" type="slidenum">
              <a:rPr lang="en-US">
                <a:solidFill>
                  <a:prstClr val="black"/>
                </a:solidFill>
              </a:rPr>
              <a:pPr defTabSz="923600">
                <a:defRPr/>
              </a:pPr>
              <a:t>8</a:t>
            </a:fld>
            <a:endParaRPr lang="en-US">
              <a:solidFill>
                <a:prstClr val="black"/>
              </a:solidFill>
            </a:endParaRPr>
          </a:p>
        </p:txBody>
      </p:sp>
    </p:spTree>
    <p:extLst>
      <p:ext uri="{BB962C8B-B14F-4D97-AF65-F5344CB8AC3E}">
        <p14:creationId xmlns:p14="http://schemas.microsoft.com/office/powerpoint/2010/main" val="173430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9</a:t>
            </a:fld>
            <a:endParaRPr lang="en-US"/>
          </a:p>
        </p:txBody>
      </p:sp>
    </p:spTree>
    <p:extLst>
      <p:ext uri="{BB962C8B-B14F-4D97-AF65-F5344CB8AC3E}">
        <p14:creationId xmlns:p14="http://schemas.microsoft.com/office/powerpoint/2010/main" val="1570942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9/15/2019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9/15/2019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2092881"/>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13957729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84669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1.emf"/><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emf"/><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24.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image" Target="../media/image27.emf"/><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theme" Target="../theme/theme5.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theme" Target="../theme/theme6.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image" Target="../media/image34.emf"/><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 Id="rId3"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image" Target="../media/image42.png"/><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theme" Target="../theme/theme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theme" Target="../theme/theme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image" Target="../media/image27.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 id="2147484691" r:id="rId21"/>
    <p:sldLayoutId id="2147484692"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6" Type="http://schemas.openxmlformats.org/officeDocument/2006/relationships/image" Target="../media/image141.png"/><Relationship Id="rId21" Type="http://schemas.openxmlformats.org/officeDocument/2006/relationships/image" Target="../media/image136.png"/><Relationship Id="rId34" Type="http://schemas.openxmlformats.org/officeDocument/2006/relationships/image" Target="../media/image149.png"/><Relationship Id="rId42" Type="http://schemas.openxmlformats.org/officeDocument/2006/relationships/image" Target="../media/image157.png"/><Relationship Id="rId47" Type="http://schemas.openxmlformats.org/officeDocument/2006/relationships/image" Target="../media/image162.png"/><Relationship Id="rId50" Type="http://schemas.openxmlformats.org/officeDocument/2006/relationships/image" Target="../media/image164.png"/><Relationship Id="rId55" Type="http://schemas.openxmlformats.org/officeDocument/2006/relationships/image" Target="../media/image168.png"/><Relationship Id="rId63" Type="http://schemas.openxmlformats.org/officeDocument/2006/relationships/image" Target="../media/image176.png"/><Relationship Id="rId68" Type="http://schemas.openxmlformats.org/officeDocument/2006/relationships/image" Target="../media/image181.png"/><Relationship Id="rId7" Type="http://schemas.openxmlformats.org/officeDocument/2006/relationships/image" Target="../media/image122.png"/><Relationship Id="rId2" Type="http://schemas.openxmlformats.org/officeDocument/2006/relationships/notesSlide" Target="../notesSlides/notesSlide11.xml"/><Relationship Id="rId16" Type="http://schemas.openxmlformats.org/officeDocument/2006/relationships/image" Target="../media/image131.png"/><Relationship Id="rId29" Type="http://schemas.openxmlformats.org/officeDocument/2006/relationships/image" Target="../media/image144.png"/><Relationship Id="rId11" Type="http://schemas.openxmlformats.org/officeDocument/2006/relationships/image" Target="../media/image126.pn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6.png"/><Relationship Id="rId58" Type="http://schemas.openxmlformats.org/officeDocument/2006/relationships/image" Target="../media/image171.png"/><Relationship Id="rId66" Type="http://schemas.openxmlformats.org/officeDocument/2006/relationships/image" Target="../media/image179.png"/><Relationship Id="rId5" Type="http://schemas.openxmlformats.org/officeDocument/2006/relationships/image" Target="../media/image120.png"/><Relationship Id="rId61" Type="http://schemas.openxmlformats.org/officeDocument/2006/relationships/image" Target="../media/image174.png"/><Relationship Id="rId19" Type="http://schemas.openxmlformats.org/officeDocument/2006/relationships/image" Target="../media/image13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145.png"/><Relationship Id="rId35" Type="http://schemas.openxmlformats.org/officeDocument/2006/relationships/image" Target="../media/image150.png"/><Relationship Id="rId43" Type="http://schemas.openxmlformats.org/officeDocument/2006/relationships/image" Target="../media/image158.png"/><Relationship Id="rId48" Type="http://schemas.openxmlformats.org/officeDocument/2006/relationships/image" Target="../media/image163.png"/><Relationship Id="rId56" Type="http://schemas.openxmlformats.org/officeDocument/2006/relationships/image" Target="../media/image169.png"/><Relationship Id="rId64" Type="http://schemas.openxmlformats.org/officeDocument/2006/relationships/image" Target="../media/image177.png"/><Relationship Id="rId8" Type="http://schemas.openxmlformats.org/officeDocument/2006/relationships/image" Target="../media/image123.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8.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png"/><Relationship Id="rId38" Type="http://schemas.openxmlformats.org/officeDocument/2006/relationships/image" Target="../media/image153.png"/><Relationship Id="rId46" Type="http://schemas.openxmlformats.org/officeDocument/2006/relationships/image" Target="../media/image161.png"/><Relationship Id="rId59" Type="http://schemas.openxmlformats.org/officeDocument/2006/relationships/image" Target="../media/image172.png"/><Relationship Id="rId67" Type="http://schemas.openxmlformats.org/officeDocument/2006/relationships/image" Target="../media/image180.png"/><Relationship Id="rId20" Type="http://schemas.openxmlformats.org/officeDocument/2006/relationships/image" Target="../media/image135.png"/><Relationship Id="rId41" Type="http://schemas.openxmlformats.org/officeDocument/2006/relationships/image" Target="../media/image156.png"/><Relationship Id="rId54" Type="http://schemas.openxmlformats.org/officeDocument/2006/relationships/image" Target="../media/image167.png"/><Relationship Id="rId62" Type="http://schemas.openxmlformats.org/officeDocument/2006/relationships/image" Target="../media/image175.png"/><Relationship Id="rId1" Type="http://schemas.openxmlformats.org/officeDocument/2006/relationships/slideLayout" Target="../slideLayouts/slideLayout5.xml"/><Relationship Id="rId6" Type="http://schemas.openxmlformats.org/officeDocument/2006/relationships/image" Target="../media/image121.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36" Type="http://schemas.openxmlformats.org/officeDocument/2006/relationships/image" Target="../media/image151.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70.png"/><Relationship Id="rId10" Type="http://schemas.openxmlformats.org/officeDocument/2006/relationships/image" Target="../media/image125.png"/><Relationship Id="rId31" Type="http://schemas.openxmlformats.org/officeDocument/2006/relationships/image" Target="../media/image146.png"/><Relationship Id="rId44" Type="http://schemas.openxmlformats.org/officeDocument/2006/relationships/image" Target="../media/image159.png"/><Relationship Id="rId52" Type="http://schemas.openxmlformats.org/officeDocument/2006/relationships/image" Target="../media/image165.png"/><Relationship Id="rId60" Type="http://schemas.openxmlformats.org/officeDocument/2006/relationships/image" Target="../media/image173.png"/><Relationship Id="rId65" Type="http://schemas.openxmlformats.org/officeDocument/2006/relationships/image" Target="../media/image178.png"/><Relationship Id="rId4" Type="http://schemas.openxmlformats.org/officeDocument/2006/relationships/image" Target="../media/image119.png"/><Relationship Id="rId9" Type="http://schemas.openxmlformats.org/officeDocument/2006/relationships/image" Target="../media/image124.png"/><Relationship Id="rId13" Type="http://schemas.openxmlformats.org/officeDocument/2006/relationships/image" Target="../media/image128.png"/><Relationship Id="rId18" Type="http://schemas.openxmlformats.org/officeDocument/2006/relationships/image" Target="../media/image133.png"/><Relationship Id="rId39" Type="http://schemas.openxmlformats.org/officeDocument/2006/relationships/image" Target="../media/image154.png"/></Relationships>
</file>

<file path=ppt/slides/_rels/slide1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2.xml"/><Relationship Id="rId1" Type="http://schemas.openxmlformats.org/officeDocument/2006/relationships/slideLayout" Target="../slideLayouts/slideLayout17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8" Type="http://schemas.openxmlformats.org/officeDocument/2006/relationships/image" Target="../media/image187.emf"/><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182.png"/><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13.xml"/><Relationship Id="rId16" Type="http://schemas.openxmlformats.org/officeDocument/2006/relationships/image" Target="../media/image195.png"/><Relationship Id="rId20" Type="http://schemas.openxmlformats.org/officeDocument/2006/relationships/image" Target="../media/image199.png"/><Relationship Id="rId1" Type="http://schemas.openxmlformats.org/officeDocument/2006/relationships/slideLayout" Target="../slideLayouts/slideLayout190.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emf"/><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3.emf"/><Relationship Id="rId9" Type="http://schemas.openxmlformats.org/officeDocument/2006/relationships/image" Target="../media/image188.emf"/><Relationship Id="rId14" Type="http://schemas.openxmlformats.org/officeDocument/2006/relationships/image" Target="../media/image193.png"/><Relationship Id="rId22" Type="http://schemas.openxmlformats.org/officeDocument/2006/relationships/image" Target="../media/image201.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03.png"/><Relationship Id="rId5" Type="http://schemas.openxmlformats.org/officeDocument/2006/relationships/image" Target="../media/image20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xml"/><Relationship Id="rId1" Type="http://schemas.openxmlformats.org/officeDocument/2006/relationships/slideLayout" Target="../slideLayouts/slideLayout73.xml"/><Relationship Id="rId6" Type="http://schemas.microsoft.com/office/2007/relationships/hdphoto" Target="../media/hdphoto3.wdp"/><Relationship Id="rId5" Type="http://schemas.openxmlformats.org/officeDocument/2006/relationships/image" Target="../media/image20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sql-data-warehouse/manage-compute-with-azure-functions" TargetMode="External"/><Relationship Id="rId7" Type="http://schemas.microsoft.com/office/2007/relationships/hdphoto" Target="../media/hdphoto3.wdp"/><Relationship Id="rId2" Type="http://schemas.openxmlformats.org/officeDocument/2006/relationships/notesSlide" Target="../notesSlides/notesSlide18.xml"/><Relationship Id="rId1" Type="http://schemas.openxmlformats.org/officeDocument/2006/relationships/slideLayout" Target="../slideLayouts/slideLayout73.xml"/><Relationship Id="rId6" Type="http://schemas.openxmlformats.org/officeDocument/2006/relationships/image" Target="../media/image205.png"/><Relationship Id="rId5" Type="http://schemas.microsoft.com/office/2007/relationships/hdphoto" Target="../media/hdphoto2.wdp"/><Relationship Id="rId4" Type="http://schemas.openxmlformats.org/officeDocument/2006/relationships/image" Target="../media/image204.pn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9.png"/><Relationship Id="rId3" Type="http://schemas.openxmlformats.org/officeDocument/2006/relationships/image" Target="../media/image206.png"/><Relationship Id="rId7" Type="http://schemas.openxmlformats.org/officeDocument/2006/relationships/image" Target="../media/image204.png"/><Relationship Id="rId12" Type="http://schemas.microsoft.com/office/2007/relationships/hdphoto" Target="../media/hdphoto6.wdp"/><Relationship Id="rId2" Type="http://schemas.openxmlformats.org/officeDocument/2006/relationships/notesSlide" Target="../notesSlides/notesSlide19.xml"/><Relationship Id="rId1" Type="http://schemas.openxmlformats.org/officeDocument/2006/relationships/slideLayout" Target="../slideLayouts/slideLayout73.xml"/><Relationship Id="rId6" Type="http://schemas.microsoft.com/office/2007/relationships/hdphoto" Target="../media/hdphoto5.wdp"/><Relationship Id="rId11" Type="http://schemas.openxmlformats.org/officeDocument/2006/relationships/image" Target="../media/image208.png"/><Relationship Id="rId5" Type="http://schemas.openxmlformats.org/officeDocument/2006/relationships/image" Target="../media/image207.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20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0.xml"/><Relationship Id="rId1" Type="http://schemas.openxmlformats.org/officeDocument/2006/relationships/slideLayout" Target="../slideLayouts/slideLayout73.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xml"/><Relationship Id="rId1" Type="http://schemas.openxmlformats.org/officeDocument/2006/relationships/slideLayout" Target="../slideLayouts/slideLayout73.xml"/><Relationship Id="rId4" Type="http://schemas.openxmlformats.org/officeDocument/2006/relationships/image" Target="../media/image212.png"/></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resources/videos/connect-2017-hub-and-spoke-data-warehouses/" TargetMode="External"/><Relationship Id="rId7" Type="http://schemas.microsoft.com/office/2007/relationships/hdphoto" Target="../media/hdphoto3.wdp"/><Relationship Id="rId2" Type="http://schemas.openxmlformats.org/officeDocument/2006/relationships/notesSlide" Target="../notesSlides/notesSlide22.xml"/><Relationship Id="rId1" Type="http://schemas.openxmlformats.org/officeDocument/2006/relationships/slideLayout" Target="../slideLayouts/slideLayout73.xml"/><Relationship Id="rId6" Type="http://schemas.openxmlformats.org/officeDocument/2006/relationships/image" Target="../media/image205.png"/><Relationship Id="rId5" Type="http://schemas.microsoft.com/office/2007/relationships/hdphoto" Target="../media/hdphoto2.wdp"/><Relationship Id="rId4" Type="http://schemas.openxmlformats.org/officeDocument/2006/relationships/image" Target="../media/image20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3.xml"/><Relationship Id="rId7"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14.png"/><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sql-data-warehouse/release-notes-10-0-10106-0" TargetMode="External"/><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173.xml"/></Relationships>
</file>

<file path=ppt/slides/_rels/slide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hyperlink" Target="https://docs.microsoft.com/en-us/azure/sql-data-warehouse/massively-parallel-processing-mpp-architectur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ql-data-warehouse-and-parallel-data-warehouse-catalog-views?view=aps-pdw-2016-au7" TargetMode="External"/><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216.png"/></Relationships>
</file>

<file path=ppt/slides/_rels/slide3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azurepass.com/Home/HowTo"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hyperlink" Target="https://github.com/steveyoungca/SQLDWinaDayWorkshop" TargetMode="External"/><Relationship Id="rId4" Type="http://schemas.openxmlformats.org/officeDocument/2006/relationships/hyperlink" Target="https://www.microsoftazurepass.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docs.microsoft.com/en-us/azure/sql-data-warehouse/memory-and-concurrency-limi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220.png"/></Relationships>
</file>

<file path=ppt/slides/_rels/slide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44.xml.rels><?xml version="1.0" encoding="UTF-8" standalone="yes"?>
<Relationships xmlns="http://schemas.openxmlformats.org/package/2006/relationships"><Relationship Id="rId3" Type="http://schemas.openxmlformats.org/officeDocument/2006/relationships/hyperlink" Target="https://blogs.msdn.microsoft.com/sqldw/2018/03/08/how-many-queries-and-slots-are-running-in-my-azure-sql-data-warehouse/"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hyperlink" Target="https://docs.microsoft.com/en-us/azure/sql-data-warehouse/sql-data-warehouse-tables-statistic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sql-data-warehouse/memory-and-concurrency-limits"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223.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223.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sql-data-warehouse/memory-and-concurrency-limits"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6.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sql/relational-databases/indexes/columnstore-indexes-overview?view=sql-server-2017"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blogs.msdn.microsoft.com/sqlcat/2017/05/17/azure-sql-data-warehouse-loading-patterns-and-strategies/" TargetMode="External"/><Relationship Id="rId2" Type="http://schemas.openxmlformats.org/officeDocument/2006/relationships/image" Target="../media/image22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github.com/nnmer"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15.png"/><Relationship Id="rId5" Type="http://schemas.openxmlformats.org/officeDocument/2006/relationships/hyperlink" Target="https://nnmer.github.io/azure-services-map/dist/" TargetMode="Externa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br>
              <a:rPr lang="en-US" sz="4000" b="1" dirty="0">
                <a:solidFill>
                  <a:schemeClr val="bg2">
                    <a:lumMod val="40000"/>
                    <a:lumOff val="60000"/>
                  </a:schemeClr>
                </a:solidFill>
              </a:rPr>
            </a:b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2511A18A-8962-4C4D-9831-C026948FDB7B}"/>
              </a:ext>
            </a:extLst>
          </p:cNvPr>
          <p:cNvSpPr/>
          <p:nvPr/>
        </p:nvSpPr>
        <p:spPr>
          <a:xfrm>
            <a:off x="9286288" y="194643"/>
            <a:ext cx="2828018" cy="369332"/>
          </a:xfrm>
          <a:prstGeom prst="rect">
            <a:avLst/>
          </a:prstGeom>
        </p:spPr>
        <p:txBody>
          <a:bodyPr wrap="none">
            <a:spAutoFit/>
          </a:bodyPr>
          <a:lstStyle/>
          <a:p>
            <a:r>
              <a:rPr lang="en-US" b="1" dirty="0"/>
              <a:t>01.Introduction to SQL DW</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1" cy="5165649"/>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pic>
        <p:nvPicPr>
          <p:cNvPr id="3" name="Picture 2">
            <a:extLst>
              <a:ext uri="{FF2B5EF4-FFF2-40B4-BE49-F238E27FC236}">
                <a16:creationId xmlns:a16="http://schemas.microsoft.com/office/drawing/2014/main" id="{161BA9BD-31CD-416A-818D-E7A63A6AF219}"/>
              </a:ext>
            </a:extLst>
          </p:cNvPr>
          <p:cNvPicPr>
            <a:picLocks noChangeAspect="1"/>
          </p:cNvPicPr>
          <p:nvPr/>
        </p:nvPicPr>
        <p:blipFill>
          <a:blip r:embed="rId6"/>
          <a:stretch>
            <a:fillRect/>
          </a:stretch>
        </p:blipFill>
        <p:spPr>
          <a:xfrm>
            <a:off x="927784" y="5182064"/>
            <a:ext cx="658603" cy="462655"/>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Solution Architectures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Auto scaling Data Warehouse</a:t>
            </a:r>
            <a:endParaRPr lang="en-US" dirty="0"/>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53916"/>
          </a:xfrm>
          <a:prstGeom prst="rect">
            <a:avLst/>
          </a:prstGeom>
        </p:spPr>
        <p:txBody>
          <a:bodyPr wrap="square">
            <a:spAutoFit/>
          </a:bodyPr>
          <a:lstStyle/>
          <a:p>
            <a:r>
              <a:rPr lang="en-US" sz="1050" dirty="0"/>
              <a:t>Use Azure Functions to manage compute resources in Azure SQL Data Warehouse - </a:t>
            </a:r>
            <a:r>
              <a:rPr lang="en-US" sz="1050" dirty="0">
                <a:hlinkClick r:id="rId3"/>
              </a:rPr>
              <a:t>https://docs.microsoft.com/en-us/azure/sql-data-warehouse/manage-compute-with-azure-functions</a:t>
            </a:r>
            <a:r>
              <a:rPr lang="en-US" sz="1050" dirty="0"/>
              <a:t> </a:t>
            </a:r>
          </a:p>
        </p:txBody>
      </p:sp>
      <p:sp>
        <p:nvSpPr>
          <p:cNvPr id="167" name="Rectangle 166">
            <a:extLst>
              <a:ext uri="{FF2B5EF4-FFF2-40B4-BE49-F238E27FC236}">
                <a16:creationId xmlns:a16="http://schemas.microsoft.com/office/drawing/2014/main" id="{80E793DC-3F85-46F0-BA6A-ECBDEB603B6C}"/>
              </a:ext>
            </a:extLst>
          </p:cNvPr>
          <p:cNvSpPr/>
          <p:nvPr/>
        </p:nvSpPr>
        <p:spPr>
          <a:xfrm>
            <a:off x="9772337" y="4044577"/>
            <a:ext cx="131505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04569" y="3484647"/>
            <a:ext cx="650595" cy="506535"/>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8" name="TextBox 197">
            <a:extLst>
              <a:ext uri="{FF2B5EF4-FFF2-40B4-BE49-F238E27FC236}">
                <a16:creationId xmlns:a16="http://schemas.microsoft.com/office/drawing/2014/main" id="{25FFD387-D8A9-420F-9B6E-BCE3BFBFF510}"/>
              </a:ext>
            </a:extLst>
          </p:cNvPr>
          <p:cNvSpPr txBox="1"/>
          <p:nvPr/>
        </p:nvSpPr>
        <p:spPr>
          <a:xfrm>
            <a:off x="9964504" y="4666538"/>
            <a:ext cx="376751" cy="499107"/>
          </a:xfrm>
          <a:prstGeom prst="rect">
            <a:avLst/>
          </a:prstGeom>
          <a:noFill/>
        </p:spPr>
        <p:txBody>
          <a:bodyPr wrap="none" lIns="186521" tIns="149217" rIns="186521" bIns="149217" rtlCol="0">
            <a:spAutoFit/>
          </a:bodyPr>
          <a:lstStyle/>
          <a:p>
            <a:pPr>
              <a:lnSpc>
                <a:spcPct val="90000"/>
              </a:lnSpc>
              <a:spcAft>
                <a:spcPts val="612"/>
              </a:spcAft>
            </a:pPr>
            <a:endParaRPr lang="en-US" sz="1428" dirty="0">
              <a:gradFill>
                <a:gsLst>
                  <a:gs pos="2917">
                    <a:schemeClr val="tx1"/>
                  </a:gs>
                  <a:gs pos="30000">
                    <a:schemeClr val="tx1"/>
                  </a:gs>
                </a:gsLst>
                <a:lin ang="5400000" scaled="0"/>
              </a:gradFill>
            </a:endParaRPr>
          </a:p>
        </p:txBody>
      </p:sp>
      <p:cxnSp>
        <p:nvCxnSpPr>
          <p:cNvPr id="128" name="Straight Arrow Connector 127">
            <a:extLst>
              <a:ext uri="{FF2B5EF4-FFF2-40B4-BE49-F238E27FC236}">
                <a16:creationId xmlns:a16="http://schemas.microsoft.com/office/drawing/2014/main" id="{01C09375-26B2-4BDE-93F4-13DE8D4B1FCC}"/>
              </a:ext>
            </a:extLst>
          </p:cNvPr>
          <p:cNvCxnSpPr>
            <a:cxnSpLocks/>
          </p:cNvCxnSpPr>
          <p:nvPr/>
        </p:nvCxnSpPr>
        <p:spPr>
          <a:xfrm>
            <a:off x="9297294" y="4483501"/>
            <a:ext cx="0" cy="43259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7A619481-DAD0-4E8B-94C4-2262FD7C4496}"/>
              </a:ext>
            </a:extLst>
          </p:cNvPr>
          <p:cNvGrpSpPr/>
          <p:nvPr/>
        </p:nvGrpSpPr>
        <p:grpSpPr>
          <a:xfrm>
            <a:off x="9022842" y="5090705"/>
            <a:ext cx="548904" cy="455558"/>
            <a:chOff x="6773175" y="404044"/>
            <a:chExt cx="802419" cy="717677"/>
          </a:xfrm>
        </p:grpSpPr>
        <p:sp>
          <p:nvSpPr>
            <p:cNvPr id="131" name="Freeform 24">
              <a:extLst>
                <a:ext uri="{FF2B5EF4-FFF2-40B4-BE49-F238E27FC236}">
                  <a16:creationId xmlns:a16="http://schemas.microsoft.com/office/drawing/2014/main" id="{2190822E-3AA7-4AFB-A834-30AB80D9C38A}"/>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2" name="Freeform 640">
              <a:extLst>
                <a:ext uri="{FF2B5EF4-FFF2-40B4-BE49-F238E27FC236}">
                  <a16:creationId xmlns:a16="http://schemas.microsoft.com/office/drawing/2014/main" id="{45ACA5C8-F0F9-4571-9EA3-A8C0338FE5E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dirty="0"/>
            </a:p>
          </p:txBody>
        </p:sp>
        <p:sp>
          <p:nvSpPr>
            <p:cNvPr id="133" name="Freeform 28">
              <a:extLst>
                <a:ext uri="{FF2B5EF4-FFF2-40B4-BE49-F238E27FC236}">
                  <a16:creationId xmlns:a16="http://schemas.microsoft.com/office/drawing/2014/main" id="{518DAFC5-3886-4A42-BA1D-4DC3389BD165}"/>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CE465674-3CB6-44ED-A684-FE525CD56E1A}"/>
              </a:ext>
            </a:extLst>
          </p:cNvPr>
          <p:cNvSpPr/>
          <p:nvPr/>
        </p:nvSpPr>
        <p:spPr>
          <a:xfrm>
            <a:off x="8725728" y="5630446"/>
            <a:ext cx="1157847" cy="414353"/>
          </a:xfrm>
          <a:prstGeom prst="rect">
            <a:avLst/>
          </a:prstGeom>
        </p:spPr>
        <p:txBody>
          <a:bodyPr wrap="none">
            <a:spAutoFit/>
          </a:bodyPr>
          <a:lstStyle/>
          <a:p>
            <a:pP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(Auto-scaling)</a:t>
            </a:r>
          </a:p>
        </p:txBody>
      </p:sp>
      <p:sp>
        <p:nvSpPr>
          <p:cNvPr id="150" name="Right Bracket 149">
            <a:extLst>
              <a:ext uri="{FF2B5EF4-FFF2-40B4-BE49-F238E27FC236}">
                <a16:creationId xmlns:a16="http://schemas.microsoft.com/office/drawing/2014/main" id="{D8AC86C9-5E31-4463-9981-98FF682428D0}"/>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17" name="Group 216">
            <a:extLst>
              <a:ext uri="{FF2B5EF4-FFF2-40B4-BE49-F238E27FC236}">
                <a16:creationId xmlns:a16="http://schemas.microsoft.com/office/drawing/2014/main" id="{C7C5F1CC-906D-486C-A63D-2F236653DB1D}"/>
              </a:ext>
            </a:extLst>
          </p:cNvPr>
          <p:cNvGrpSpPr/>
          <p:nvPr/>
        </p:nvGrpSpPr>
        <p:grpSpPr>
          <a:xfrm>
            <a:off x="229916" y="1938542"/>
            <a:ext cx="1579838" cy="865044"/>
            <a:chOff x="263999" y="4368454"/>
            <a:chExt cx="1549001" cy="848159"/>
          </a:xfrm>
        </p:grpSpPr>
        <p:grpSp>
          <p:nvGrpSpPr>
            <p:cNvPr id="218" name="Group 217">
              <a:extLst>
                <a:ext uri="{FF2B5EF4-FFF2-40B4-BE49-F238E27FC236}">
                  <a16:creationId xmlns:a16="http://schemas.microsoft.com/office/drawing/2014/main" id="{3EE03EBA-7B2E-4ADF-B84C-826A47BF9ACD}"/>
                </a:ext>
              </a:extLst>
            </p:cNvPr>
            <p:cNvGrpSpPr/>
            <p:nvPr/>
          </p:nvGrpSpPr>
          <p:grpSpPr>
            <a:xfrm>
              <a:off x="816403" y="4368454"/>
              <a:ext cx="444192" cy="386556"/>
              <a:chOff x="1777107" y="1240971"/>
              <a:chExt cx="1471494" cy="1280568"/>
            </a:xfrm>
          </p:grpSpPr>
          <p:sp>
            <p:nvSpPr>
              <p:cNvPr id="220" name="Freeform 18">
                <a:extLst>
                  <a:ext uri="{FF2B5EF4-FFF2-40B4-BE49-F238E27FC236}">
                    <a16:creationId xmlns:a16="http://schemas.microsoft.com/office/drawing/2014/main" id="{1FDB4085-1F08-4D48-8915-DF1230B51E2B}"/>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21" name="Line 19">
                <a:extLst>
                  <a:ext uri="{FF2B5EF4-FFF2-40B4-BE49-F238E27FC236}">
                    <a16:creationId xmlns:a16="http://schemas.microsoft.com/office/drawing/2014/main" id="{CCFBF99E-427F-4637-B5C7-50A1B7C6B85F}"/>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4" name="Line 20">
                <a:extLst>
                  <a:ext uri="{FF2B5EF4-FFF2-40B4-BE49-F238E27FC236}">
                    <a16:creationId xmlns:a16="http://schemas.microsoft.com/office/drawing/2014/main" id="{6A4D1B16-A589-4478-AA59-4170E5772746}"/>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5" name="Freeform 21">
                <a:extLst>
                  <a:ext uri="{FF2B5EF4-FFF2-40B4-BE49-F238E27FC236}">
                    <a16:creationId xmlns:a16="http://schemas.microsoft.com/office/drawing/2014/main" id="{B5B4202F-23B8-45A5-82CC-C395053B2BDC}"/>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6" name="Line 22">
                <a:extLst>
                  <a:ext uri="{FF2B5EF4-FFF2-40B4-BE49-F238E27FC236}">
                    <a16:creationId xmlns:a16="http://schemas.microsoft.com/office/drawing/2014/main" id="{4B939809-3255-47E5-9983-6282BF0A41BA}"/>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7" name="Freeform 23">
                <a:extLst>
                  <a:ext uri="{FF2B5EF4-FFF2-40B4-BE49-F238E27FC236}">
                    <a16:creationId xmlns:a16="http://schemas.microsoft.com/office/drawing/2014/main" id="{F1826306-A58D-459C-AA87-504FD788CBC3}"/>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Freeform 24">
                <a:extLst>
                  <a:ext uri="{FF2B5EF4-FFF2-40B4-BE49-F238E27FC236}">
                    <a16:creationId xmlns:a16="http://schemas.microsoft.com/office/drawing/2014/main" id="{C74DFCBA-7F07-43D4-ACC2-A539321CC7E8}"/>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5">
                <a:extLst>
                  <a:ext uri="{FF2B5EF4-FFF2-40B4-BE49-F238E27FC236}">
                    <a16:creationId xmlns:a16="http://schemas.microsoft.com/office/drawing/2014/main" id="{1C5DD05A-AB76-4B6A-BC7A-8AE8B4F874EC}"/>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Line 26">
                <a:extLst>
                  <a:ext uri="{FF2B5EF4-FFF2-40B4-BE49-F238E27FC236}">
                    <a16:creationId xmlns:a16="http://schemas.microsoft.com/office/drawing/2014/main" id="{9EA25C65-3B48-4E77-AB58-E05172D52AA7}"/>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1" name="Line 27">
                <a:extLst>
                  <a:ext uri="{FF2B5EF4-FFF2-40B4-BE49-F238E27FC236}">
                    <a16:creationId xmlns:a16="http://schemas.microsoft.com/office/drawing/2014/main" id="{70E4B6EE-64CB-447E-B04B-0A233F259DB4}"/>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Line 28">
                <a:extLst>
                  <a:ext uri="{FF2B5EF4-FFF2-40B4-BE49-F238E27FC236}">
                    <a16:creationId xmlns:a16="http://schemas.microsoft.com/office/drawing/2014/main" id="{FDDAAFE1-C022-4C5D-89EC-644A67DF25F3}"/>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19" name="TextBox 218">
              <a:extLst>
                <a:ext uri="{FF2B5EF4-FFF2-40B4-BE49-F238E27FC236}">
                  <a16:creationId xmlns:a16="http://schemas.microsoft.com/office/drawing/2014/main" id="{62EFF73E-2EFE-43A2-890E-1BD3E764EAED}"/>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53" name="TextBox 252">
            <a:extLst>
              <a:ext uri="{FF2B5EF4-FFF2-40B4-BE49-F238E27FC236}">
                <a16:creationId xmlns:a16="http://schemas.microsoft.com/office/drawing/2014/main" id="{303A674B-ED6B-4EA2-AA64-A6DE7F6553C7}"/>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54" name="TextBox 253">
            <a:extLst>
              <a:ext uri="{FF2B5EF4-FFF2-40B4-BE49-F238E27FC236}">
                <a16:creationId xmlns:a16="http://schemas.microsoft.com/office/drawing/2014/main" id="{344A38ED-0775-4D7B-BD56-2209688D9044}"/>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255" name="TextBox 254">
            <a:extLst>
              <a:ext uri="{FF2B5EF4-FFF2-40B4-BE49-F238E27FC236}">
                <a16:creationId xmlns:a16="http://schemas.microsoft.com/office/drawing/2014/main" id="{59E53920-9A63-4B3C-A2F8-8638B94615BF}"/>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256" name="Group 255">
            <a:extLst>
              <a:ext uri="{FF2B5EF4-FFF2-40B4-BE49-F238E27FC236}">
                <a16:creationId xmlns:a16="http://schemas.microsoft.com/office/drawing/2014/main" id="{AA8460BA-0F4A-4809-94A4-D825682C7640}"/>
              </a:ext>
            </a:extLst>
          </p:cNvPr>
          <p:cNvGrpSpPr/>
          <p:nvPr/>
        </p:nvGrpSpPr>
        <p:grpSpPr>
          <a:xfrm>
            <a:off x="878237" y="4234796"/>
            <a:ext cx="252652" cy="373340"/>
            <a:chOff x="9362108" y="1989394"/>
            <a:chExt cx="1356127" cy="2003921"/>
          </a:xfrm>
        </p:grpSpPr>
        <p:sp>
          <p:nvSpPr>
            <p:cNvPr id="257" name="Line 46">
              <a:extLst>
                <a:ext uri="{FF2B5EF4-FFF2-40B4-BE49-F238E27FC236}">
                  <a16:creationId xmlns:a16="http://schemas.microsoft.com/office/drawing/2014/main" id="{AFB240A0-C21C-4514-A081-B313371D9B37}"/>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58" name="Line 47">
              <a:extLst>
                <a:ext uri="{FF2B5EF4-FFF2-40B4-BE49-F238E27FC236}">
                  <a16:creationId xmlns:a16="http://schemas.microsoft.com/office/drawing/2014/main" id="{9DCEC935-8075-48F0-9FCC-825873F98E7F}"/>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89" name="Rectangle 48">
              <a:extLst>
                <a:ext uri="{FF2B5EF4-FFF2-40B4-BE49-F238E27FC236}">
                  <a16:creationId xmlns:a16="http://schemas.microsoft.com/office/drawing/2014/main" id="{63EE553F-4B20-4D3E-BEC1-35E8FAEAA200}"/>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0" name="Freeform 49">
              <a:extLst>
                <a:ext uri="{FF2B5EF4-FFF2-40B4-BE49-F238E27FC236}">
                  <a16:creationId xmlns:a16="http://schemas.microsoft.com/office/drawing/2014/main" id="{7924B368-F227-4497-8C79-5744239BCC47}"/>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1" name="Line 50">
              <a:extLst>
                <a:ext uri="{FF2B5EF4-FFF2-40B4-BE49-F238E27FC236}">
                  <a16:creationId xmlns:a16="http://schemas.microsoft.com/office/drawing/2014/main" id="{F31DA656-5397-4A79-A577-5ECB784F2A52}"/>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2" name="Line 51">
              <a:extLst>
                <a:ext uri="{FF2B5EF4-FFF2-40B4-BE49-F238E27FC236}">
                  <a16:creationId xmlns:a16="http://schemas.microsoft.com/office/drawing/2014/main" id="{8E022198-0429-43B7-8AF4-15DB153CE7A9}"/>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3" name="Line 52">
              <a:extLst>
                <a:ext uri="{FF2B5EF4-FFF2-40B4-BE49-F238E27FC236}">
                  <a16:creationId xmlns:a16="http://schemas.microsoft.com/office/drawing/2014/main" id="{231777E1-BBC5-4E54-B779-280F43575FA5}"/>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4" name="Rectangle 53">
              <a:extLst>
                <a:ext uri="{FF2B5EF4-FFF2-40B4-BE49-F238E27FC236}">
                  <a16:creationId xmlns:a16="http://schemas.microsoft.com/office/drawing/2014/main" id="{5D69FABF-A4F9-40AA-AAD4-C8C27FEDFA21}"/>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5" name="Line 54">
              <a:extLst>
                <a:ext uri="{FF2B5EF4-FFF2-40B4-BE49-F238E27FC236}">
                  <a16:creationId xmlns:a16="http://schemas.microsoft.com/office/drawing/2014/main" id="{E0B27B1B-FA3D-48C4-B185-7999CADE1F02}"/>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6" name="Oval 56">
              <a:extLst>
                <a:ext uri="{FF2B5EF4-FFF2-40B4-BE49-F238E27FC236}">
                  <a16:creationId xmlns:a16="http://schemas.microsoft.com/office/drawing/2014/main" id="{9E7D07DE-A45E-4922-97EF-BECF4AD9329E}"/>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297" name="Freeform: Shape 442">
              <a:extLst>
                <a:ext uri="{FF2B5EF4-FFF2-40B4-BE49-F238E27FC236}">
                  <a16:creationId xmlns:a16="http://schemas.microsoft.com/office/drawing/2014/main" id="{2A0766E2-ECCB-4928-9274-468A93D651AD}"/>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298" name="Group 297">
            <a:extLst>
              <a:ext uri="{FF2B5EF4-FFF2-40B4-BE49-F238E27FC236}">
                <a16:creationId xmlns:a16="http://schemas.microsoft.com/office/drawing/2014/main" id="{C897B5E7-048E-473A-AEFB-7AEE349AFB31}"/>
              </a:ext>
            </a:extLst>
          </p:cNvPr>
          <p:cNvGrpSpPr/>
          <p:nvPr/>
        </p:nvGrpSpPr>
        <p:grpSpPr>
          <a:xfrm>
            <a:off x="878234" y="5387222"/>
            <a:ext cx="252656" cy="309285"/>
            <a:chOff x="965200" y="3436897"/>
            <a:chExt cx="528881" cy="647424"/>
          </a:xfrm>
        </p:grpSpPr>
        <p:grpSp>
          <p:nvGrpSpPr>
            <p:cNvPr id="299" name="Group 298">
              <a:extLst>
                <a:ext uri="{FF2B5EF4-FFF2-40B4-BE49-F238E27FC236}">
                  <a16:creationId xmlns:a16="http://schemas.microsoft.com/office/drawing/2014/main" id="{C74B3590-FF80-4844-A11B-667705459BD8}"/>
                </a:ext>
              </a:extLst>
            </p:cNvPr>
            <p:cNvGrpSpPr/>
            <p:nvPr/>
          </p:nvGrpSpPr>
          <p:grpSpPr>
            <a:xfrm flipH="1">
              <a:off x="965200" y="3436897"/>
              <a:ext cx="528881" cy="647424"/>
              <a:chOff x="3003960" y="3685414"/>
              <a:chExt cx="403310" cy="493707"/>
            </a:xfrm>
          </p:grpSpPr>
          <p:sp>
            <p:nvSpPr>
              <p:cNvPr id="304" name="Snip Single Corner Rectangle 26">
                <a:extLst>
                  <a:ext uri="{FF2B5EF4-FFF2-40B4-BE49-F238E27FC236}">
                    <a16:creationId xmlns:a16="http://schemas.microsoft.com/office/drawing/2014/main" id="{FFFB94D7-F167-466B-94AC-3626CE26D5A4}"/>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Triangle 27">
                <a:extLst>
                  <a:ext uri="{FF2B5EF4-FFF2-40B4-BE49-F238E27FC236}">
                    <a16:creationId xmlns:a16="http://schemas.microsoft.com/office/drawing/2014/main" id="{10E203B2-A520-4826-A768-2BF5BBD6502F}"/>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300" name="Straight Connector 299">
              <a:extLst>
                <a:ext uri="{FF2B5EF4-FFF2-40B4-BE49-F238E27FC236}">
                  <a16:creationId xmlns:a16="http://schemas.microsoft.com/office/drawing/2014/main" id="{4F9EDBB8-7FC4-4839-8F81-49B6E5E85A6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CAADDB0-A9B2-4E89-B190-77E4211059E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2358713E-34C9-41E3-8390-4B9A7F45D414}"/>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4F5E5A61-E7A4-43E3-AB60-A6B1701BC1D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9AB91CF2-F752-40FC-A299-7410E1FF7D4E}"/>
              </a:ext>
            </a:extLst>
          </p:cNvPr>
          <p:cNvGrpSpPr/>
          <p:nvPr/>
        </p:nvGrpSpPr>
        <p:grpSpPr>
          <a:xfrm>
            <a:off x="804760" y="3146470"/>
            <a:ext cx="399606" cy="346130"/>
            <a:chOff x="5606650" y="4267932"/>
            <a:chExt cx="2764904" cy="2394908"/>
          </a:xfrm>
        </p:grpSpPr>
        <p:sp>
          <p:nvSpPr>
            <p:cNvPr id="307" name="Rounded Rectangle 19">
              <a:extLst>
                <a:ext uri="{FF2B5EF4-FFF2-40B4-BE49-F238E27FC236}">
                  <a16:creationId xmlns:a16="http://schemas.microsoft.com/office/drawing/2014/main" id="{FA6EE83A-1811-4904-88E1-6B7686786D1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8" name="Rectangle 307">
              <a:extLst>
                <a:ext uri="{FF2B5EF4-FFF2-40B4-BE49-F238E27FC236}">
                  <a16:creationId xmlns:a16="http://schemas.microsoft.com/office/drawing/2014/main" id="{286D1E6B-608C-456D-8D30-04368EC9ABC4}"/>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09" name="Rectangle 308">
              <a:extLst>
                <a:ext uri="{FF2B5EF4-FFF2-40B4-BE49-F238E27FC236}">
                  <a16:creationId xmlns:a16="http://schemas.microsoft.com/office/drawing/2014/main" id="{75A4B919-8AE1-423E-AA6F-0991689E0226}"/>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0" name="Rectangle 309">
              <a:extLst>
                <a:ext uri="{FF2B5EF4-FFF2-40B4-BE49-F238E27FC236}">
                  <a16:creationId xmlns:a16="http://schemas.microsoft.com/office/drawing/2014/main" id="{C4105E91-D102-4072-B079-F8B48A65E054}"/>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1" name="Rectangle 310">
              <a:extLst>
                <a:ext uri="{FF2B5EF4-FFF2-40B4-BE49-F238E27FC236}">
                  <a16:creationId xmlns:a16="http://schemas.microsoft.com/office/drawing/2014/main" id="{43F68161-D679-4E71-BF87-352AC36CAA9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2" name="Rectangle 311">
              <a:extLst>
                <a:ext uri="{FF2B5EF4-FFF2-40B4-BE49-F238E27FC236}">
                  <a16:creationId xmlns:a16="http://schemas.microsoft.com/office/drawing/2014/main" id="{8FC6F086-B782-4B3F-B76F-882A06E9104D}"/>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3" name="Rectangle 312">
              <a:extLst>
                <a:ext uri="{FF2B5EF4-FFF2-40B4-BE49-F238E27FC236}">
                  <a16:creationId xmlns:a16="http://schemas.microsoft.com/office/drawing/2014/main" id="{EFD2B953-0638-4A39-A49F-548112ACB0A4}"/>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4" name="Rectangle 313">
              <a:extLst>
                <a:ext uri="{FF2B5EF4-FFF2-40B4-BE49-F238E27FC236}">
                  <a16:creationId xmlns:a16="http://schemas.microsoft.com/office/drawing/2014/main" id="{485573D7-D820-4DDB-85DE-7F00A3C5921E}"/>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5" name="Rectangle 314">
              <a:extLst>
                <a:ext uri="{FF2B5EF4-FFF2-40B4-BE49-F238E27FC236}">
                  <a16:creationId xmlns:a16="http://schemas.microsoft.com/office/drawing/2014/main" id="{A00435F4-901A-463F-B81C-5C12C6B80433}"/>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316" name="Rectangle 315">
              <a:extLst>
                <a:ext uri="{FF2B5EF4-FFF2-40B4-BE49-F238E27FC236}">
                  <a16:creationId xmlns:a16="http://schemas.microsoft.com/office/drawing/2014/main" id="{BC8E3A7B-C31F-46D5-9D2D-DF9EAD068F88}"/>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317" name="Straight Connector 316">
              <a:extLst>
                <a:ext uri="{FF2B5EF4-FFF2-40B4-BE49-F238E27FC236}">
                  <a16:creationId xmlns:a16="http://schemas.microsoft.com/office/drawing/2014/main" id="{4163DF3D-17DB-4D80-90AB-51F5175FA03D}"/>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Rectangle 317">
            <a:extLst>
              <a:ext uri="{FF2B5EF4-FFF2-40B4-BE49-F238E27FC236}">
                <a16:creationId xmlns:a16="http://schemas.microsoft.com/office/drawing/2014/main" id="{92BB1B96-7582-4192-A2CF-B164F5752889}"/>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319" name="Group 318">
            <a:extLst>
              <a:ext uri="{FF2B5EF4-FFF2-40B4-BE49-F238E27FC236}">
                <a16:creationId xmlns:a16="http://schemas.microsoft.com/office/drawing/2014/main" id="{319FF83F-E7B5-45A3-87B0-B1482FA4D2B3}"/>
              </a:ext>
            </a:extLst>
          </p:cNvPr>
          <p:cNvGrpSpPr/>
          <p:nvPr/>
        </p:nvGrpSpPr>
        <p:grpSpPr>
          <a:xfrm>
            <a:off x="8887659" y="3462896"/>
            <a:ext cx="540678" cy="530968"/>
            <a:chOff x="2549926" y="1227604"/>
            <a:chExt cx="5177116" cy="5084148"/>
          </a:xfrm>
        </p:grpSpPr>
        <p:sp>
          <p:nvSpPr>
            <p:cNvPr id="320" name="Freeform: Shape 821">
              <a:extLst>
                <a:ext uri="{FF2B5EF4-FFF2-40B4-BE49-F238E27FC236}">
                  <a16:creationId xmlns:a16="http://schemas.microsoft.com/office/drawing/2014/main" id="{763BCA47-2804-49B0-89D8-90E6ABC4BD5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DF4D9B0C-0D09-48CB-B1A6-DBEA2579132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D9117CE2-D358-4121-A8C3-AA2289A01772}"/>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46D48916-49BD-4B92-9B03-9B8DA3435C72}"/>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C5624ACB-D616-4D03-8D75-001BCE8B35A1}"/>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F632069A-F118-488B-9661-292FCDEB628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7D29AB5C-5AEF-4042-A497-06495BCDD92B}"/>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Cylinder 828">
              <a:extLst>
                <a:ext uri="{FF2B5EF4-FFF2-40B4-BE49-F238E27FC236}">
                  <a16:creationId xmlns:a16="http://schemas.microsoft.com/office/drawing/2014/main" id="{3D9A3BED-0BAE-45AF-9486-AD90444D2BA6}"/>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329" name="Straight Arrow Connector 328">
            <a:extLst>
              <a:ext uri="{FF2B5EF4-FFF2-40B4-BE49-F238E27FC236}">
                <a16:creationId xmlns:a16="http://schemas.microsoft.com/office/drawing/2014/main" id="{6D493F20-42A5-41AF-AB15-72AEBA083170}"/>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8A801A22-9B05-4073-9345-3F953EAB55CF}"/>
              </a:ext>
            </a:extLst>
          </p:cNvPr>
          <p:cNvSpPr/>
          <p:nvPr/>
        </p:nvSpPr>
        <p:spPr>
          <a:xfrm>
            <a:off x="6951626" y="3486293"/>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331" name="Rectangle 330">
            <a:extLst>
              <a:ext uri="{FF2B5EF4-FFF2-40B4-BE49-F238E27FC236}">
                <a16:creationId xmlns:a16="http://schemas.microsoft.com/office/drawing/2014/main" id="{FFFAB6A1-3DF0-4B5F-8E12-90D166A1F04C}"/>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332" name="Rectangle 331">
            <a:extLst>
              <a:ext uri="{FF2B5EF4-FFF2-40B4-BE49-F238E27FC236}">
                <a16:creationId xmlns:a16="http://schemas.microsoft.com/office/drawing/2014/main" id="{AC40286D-E843-4446-97B4-8E6A27A1D124}"/>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33" name="Group 332">
            <a:extLst>
              <a:ext uri="{FF2B5EF4-FFF2-40B4-BE49-F238E27FC236}">
                <a16:creationId xmlns:a16="http://schemas.microsoft.com/office/drawing/2014/main" id="{60CC0EA6-98E9-49F5-BA74-436443327889}"/>
              </a:ext>
            </a:extLst>
          </p:cNvPr>
          <p:cNvGrpSpPr/>
          <p:nvPr/>
        </p:nvGrpSpPr>
        <p:grpSpPr>
          <a:xfrm>
            <a:off x="5091363" y="3506103"/>
            <a:ext cx="517863" cy="444557"/>
            <a:chOff x="5849473" y="3154325"/>
            <a:chExt cx="507755" cy="435880"/>
          </a:xfrm>
        </p:grpSpPr>
        <p:sp>
          <p:nvSpPr>
            <p:cNvPr id="334" name="Hexagon 333">
              <a:extLst>
                <a:ext uri="{FF2B5EF4-FFF2-40B4-BE49-F238E27FC236}">
                  <a16:creationId xmlns:a16="http://schemas.microsoft.com/office/drawing/2014/main" id="{9963636A-F63E-4910-B590-E554A2AC2C6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5" name="Snip Single Corner Rectangle 26">
              <a:extLst>
                <a:ext uri="{FF2B5EF4-FFF2-40B4-BE49-F238E27FC236}">
                  <a16:creationId xmlns:a16="http://schemas.microsoft.com/office/drawing/2014/main" id="{891CDF35-A270-466D-9D79-8E26F8542EF4}"/>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237AAF72-9096-4C4C-804D-4430037BEA1E}"/>
                </a:ext>
              </a:extLst>
            </p:cNvPr>
            <p:cNvGrpSpPr/>
            <p:nvPr/>
          </p:nvGrpSpPr>
          <p:grpSpPr>
            <a:xfrm>
              <a:off x="6042257" y="3299649"/>
              <a:ext cx="85436" cy="153264"/>
              <a:chOff x="4917030" y="1019829"/>
              <a:chExt cx="123056" cy="229308"/>
            </a:xfrm>
          </p:grpSpPr>
          <p:sp>
            <p:nvSpPr>
              <p:cNvPr id="338" name="Freeform: Shape 337">
                <a:extLst>
                  <a:ext uri="{FF2B5EF4-FFF2-40B4-BE49-F238E27FC236}">
                    <a16:creationId xmlns:a16="http://schemas.microsoft.com/office/drawing/2014/main" id="{DAEEF536-7FA4-47D6-8B03-57EC7C9A3A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9" name="Freeform: Shape 338">
                <a:extLst>
                  <a:ext uri="{FF2B5EF4-FFF2-40B4-BE49-F238E27FC236}">
                    <a16:creationId xmlns:a16="http://schemas.microsoft.com/office/drawing/2014/main" id="{A3860EF1-BE72-4EDA-9029-6CA1A6F8B2D8}"/>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0" name="Freeform: Shape 339">
                <a:extLst>
                  <a:ext uri="{FF2B5EF4-FFF2-40B4-BE49-F238E27FC236}">
                    <a16:creationId xmlns:a16="http://schemas.microsoft.com/office/drawing/2014/main" id="{30D8B766-74AA-4C3C-B73C-06B4C4B45ADF}"/>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1" name="Freeform: Shape 340">
                <a:extLst>
                  <a:ext uri="{FF2B5EF4-FFF2-40B4-BE49-F238E27FC236}">
                    <a16:creationId xmlns:a16="http://schemas.microsoft.com/office/drawing/2014/main" id="{8D1D4EAE-9C1C-41FB-86F0-77041C1930A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7" name="Right Triangle 336">
              <a:extLst>
                <a:ext uri="{FF2B5EF4-FFF2-40B4-BE49-F238E27FC236}">
                  <a16:creationId xmlns:a16="http://schemas.microsoft.com/office/drawing/2014/main" id="{576AB499-8DDE-4490-A902-039A3BF1A5F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342" name="Rectangle 341">
            <a:extLst>
              <a:ext uri="{FF2B5EF4-FFF2-40B4-BE49-F238E27FC236}">
                <a16:creationId xmlns:a16="http://schemas.microsoft.com/office/drawing/2014/main" id="{2C680C7D-154F-42AA-A638-32A807C145A3}"/>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43" name="Group 342">
            <a:extLst>
              <a:ext uri="{FF2B5EF4-FFF2-40B4-BE49-F238E27FC236}">
                <a16:creationId xmlns:a16="http://schemas.microsoft.com/office/drawing/2014/main" id="{F62021F5-4DD5-4DB8-98A7-62E91012C30B}"/>
              </a:ext>
            </a:extLst>
          </p:cNvPr>
          <p:cNvGrpSpPr/>
          <p:nvPr/>
        </p:nvGrpSpPr>
        <p:grpSpPr>
          <a:xfrm>
            <a:off x="2973166" y="3515910"/>
            <a:ext cx="431710" cy="424945"/>
            <a:chOff x="5279190" y="5401430"/>
            <a:chExt cx="1101836" cy="1106637"/>
          </a:xfrm>
        </p:grpSpPr>
        <p:sp>
          <p:nvSpPr>
            <p:cNvPr id="344" name="Freeform: Shape 815">
              <a:extLst>
                <a:ext uri="{FF2B5EF4-FFF2-40B4-BE49-F238E27FC236}">
                  <a16:creationId xmlns:a16="http://schemas.microsoft.com/office/drawing/2014/main" id="{BA905A00-FE10-4050-9EEA-81DA3261D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5" name="Freeform: Shape 816">
              <a:extLst>
                <a:ext uri="{FF2B5EF4-FFF2-40B4-BE49-F238E27FC236}">
                  <a16:creationId xmlns:a16="http://schemas.microsoft.com/office/drawing/2014/main" id="{1F779750-77B5-47EA-9F5F-DB5ED444CDB3}"/>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6" name="Freeform: Shape 817">
              <a:extLst>
                <a:ext uri="{FF2B5EF4-FFF2-40B4-BE49-F238E27FC236}">
                  <a16:creationId xmlns:a16="http://schemas.microsoft.com/office/drawing/2014/main" id="{07BDE7C9-8350-472A-A07F-7E4265A0781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7" name="Freeform: Shape 818">
              <a:extLst>
                <a:ext uri="{FF2B5EF4-FFF2-40B4-BE49-F238E27FC236}">
                  <a16:creationId xmlns:a16="http://schemas.microsoft.com/office/drawing/2014/main" id="{EAEE11D2-D8AE-4D45-B5A1-6097821FC800}"/>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48" name="Freeform: Shape 819">
              <a:extLst>
                <a:ext uri="{FF2B5EF4-FFF2-40B4-BE49-F238E27FC236}">
                  <a16:creationId xmlns:a16="http://schemas.microsoft.com/office/drawing/2014/main" id="{C038CF27-29A4-4E8C-A7A4-56EE6AF48F69}"/>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349" name="Straight Arrow Connector 348">
            <a:extLst>
              <a:ext uri="{FF2B5EF4-FFF2-40B4-BE49-F238E27FC236}">
                <a16:creationId xmlns:a16="http://schemas.microsoft.com/office/drawing/2014/main" id="{D6E6282A-FCE9-412D-ABEA-B0837ED3C287}"/>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8012257-7ED5-418A-9418-E287CFDDA6C8}"/>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51" name="Group 350">
            <a:extLst>
              <a:ext uri="{FF2B5EF4-FFF2-40B4-BE49-F238E27FC236}">
                <a16:creationId xmlns:a16="http://schemas.microsoft.com/office/drawing/2014/main" id="{EA00AEBB-20DF-46E2-8288-11E5C000ED47}"/>
              </a:ext>
            </a:extLst>
          </p:cNvPr>
          <p:cNvGrpSpPr/>
          <p:nvPr/>
        </p:nvGrpSpPr>
        <p:grpSpPr>
          <a:xfrm>
            <a:off x="11337161" y="3545308"/>
            <a:ext cx="799749" cy="472370"/>
            <a:chOff x="10791630" y="4209709"/>
            <a:chExt cx="982164" cy="579530"/>
          </a:xfrm>
          <a:solidFill>
            <a:srgbClr val="F7F7F7"/>
          </a:solidFill>
        </p:grpSpPr>
        <p:sp useBgFill="1">
          <p:nvSpPr>
            <p:cNvPr id="352" name="Freeform 50">
              <a:extLst>
                <a:ext uri="{FF2B5EF4-FFF2-40B4-BE49-F238E27FC236}">
                  <a16:creationId xmlns:a16="http://schemas.microsoft.com/office/drawing/2014/main" id="{9712AED3-810F-4545-8A51-B5BF9EAB5724}"/>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3" name="Freeform 52">
              <a:extLst>
                <a:ext uri="{FF2B5EF4-FFF2-40B4-BE49-F238E27FC236}">
                  <a16:creationId xmlns:a16="http://schemas.microsoft.com/office/drawing/2014/main" id="{0EE6B2BA-C71C-4E41-ACC3-6CCB4497DD69}"/>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4" name="Line 54">
              <a:extLst>
                <a:ext uri="{FF2B5EF4-FFF2-40B4-BE49-F238E27FC236}">
                  <a16:creationId xmlns:a16="http://schemas.microsoft.com/office/drawing/2014/main" id="{365B395C-9CF4-4DA2-AC34-96A29ADD5410}"/>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5" name="Line 55">
              <a:extLst>
                <a:ext uri="{FF2B5EF4-FFF2-40B4-BE49-F238E27FC236}">
                  <a16:creationId xmlns:a16="http://schemas.microsoft.com/office/drawing/2014/main" id="{03D0B240-294A-496B-A195-8C83674B6B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6" name="Line 56">
              <a:extLst>
                <a:ext uri="{FF2B5EF4-FFF2-40B4-BE49-F238E27FC236}">
                  <a16:creationId xmlns:a16="http://schemas.microsoft.com/office/drawing/2014/main" id="{0DD6C4D3-9E44-4DD5-9BCC-80C01C92EC00}"/>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7" name="Freeform 57">
              <a:extLst>
                <a:ext uri="{FF2B5EF4-FFF2-40B4-BE49-F238E27FC236}">
                  <a16:creationId xmlns:a16="http://schemas.microsoft.com/office/drawing/2014/main" id="{117C1CA4-6311-44B1-A2F2-87D1AD788E71}"/>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8" name="Freeform 58">
              <a:extLst>
                <a:ext uri="{FF2B5EF4-FFF2-40B4-BE49-F238E27FC236}">
                  <a16:creationId xmlns:a16="http://schemas.microsoft.com/office/drawing/2014/main" id="{CFB9C860-6B5B-4521-824E-6F2CAE943DFD}"/>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59" name="Freeform 59">
              <a:extLst>
                <a:ext uri="{FF2B5EF4-FFF2-40B4-BE49-F238E27FC236}">
                  <a16:creationId xmlns:a16="http://schemas.microsoft.com/office/drawing/2014/main" id="{362EFAF5-2F21-42B8-963D-2B6D893FADC3}"/>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0" name="Freeform 60">
              <a:extLst>
                <a:ext uri="{FF2B5EF4-FFF2-40B4-BE49-F238E27FC236}">
                  <a16:creationId xmlns:a16="http://schemas.microsoft.com/office/drawing/2014/main" id="{C212B500-DB6E-40DF-9ECA-3DC14B450FED}"/>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1" name="Freeform 61">
              <a:extLst>
                <a:ext uri="{FF2B5EF4-FFF2-40B4-BE49-F238E27FC236}">
                  <a16:creationId xmlns:a16="http://schemas.microsoft.com/office/drawing/2014/main" id="{1FBFBB1F-8ABD-4CE7-916F-D5B39F9DBA8C}"/>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2" name="Line 62">
              <a:extLst>
                <a:ext uri="{FF2B5EF4-FFF2-40B4-BE49-F238E27FC236}">
                  <a16:creationId xmlns:a16="http://schemas.microsoft.com/office/drawing/2014/main" id="{CD241934-F4B5-4B7D-96F6-8C41A874BE1A}"/>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3" name="Line 63">
              <a:extLst>
                <a:ext uri="{FF2B5EF4-FFF2-40B4-BE49-F238E27FC236}">
                  <a16:creationId xmlns:a16="http://schemas.microsoft.com/office/drawing/2014/main" id="{3E13E3B3-C93D-4D22-90EA-C1DC66183E54}"/>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4" name="Line 64">
              <a:extLst>
                <a:ext uri="{FF2B5EF4-FFF2-40B4-BE49-F238E27FC236}">
                  <a16:creationId xmlns:a16="http://schemas.microsoft.com/office/drawing/2014/main" id="{B36EF168-6B50-4AFC-BF59-DD66679C8855}"/>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5" name="Line 65">
              <a:extLst>
                <a:ext uri="{FF2B5EF4-FFF2-40B4-BE49-F238E27FC236}">
                  <a16:creationId xmlns:a16="http://schemas.microsoft.com/office/drawing/2014/main" id="{D4DEE4A6-1E71-4CBE-B9A8-336D569D0A3C}"/>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66" name="Freeform 66">
              <a:extLst>
                <a:ext uri="{FF2B5EF4-FFF2-40B4-BE49-F238E27FC236}">
                  <a16:creationId xmlns:a16="http://schemas.microsoft.com/office/drawing/2014/main" id="{0DE978F5-7D86-49F7-9877-74B86E4D139E}"/>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67" name="Group 366">
              <a:extLst>
                <a:ext uri="{FF2B5EF4-FFF2-40B4-BE49-F238E27FC236}">
                  <a16:creationId xmlns:a16="http://schemas.microsoft.com/office/drawing/2014/main" id="{BC73485C-1EE6-423E-8EAB-76F453856DE5}"/>
                </a:ext>
              </a:extLst>
            </p:cNvPr>
            <p:cNvGrpSpPr/>
            <p:nvPr/>
          </p:nvGrpSpPr>
          <p:grpSpPr>
            <a:xfrm>
              <a:off x="10913128" y="4544291"/>
              <a:ext cx="243440" cy="185324"/>
              <a:chOff x="2502877" y="2643553"/>
              <a:chExt cx="3651737" cy="2779942"/>
            </a:xfrm>
            <a:grpFill/>
          </p:grpSpPr>
          <p:sp>
            <p:nvSpPr>
              <p:cNvPr id="368" name="Freeform: Shape 581">
                <a:extLst>
                  <a:ext uri="{FF2B5EF4-FFF2-40B4-BE49-F238E27FC236}">
                    <a16:creationId xmlns:a16="http://schemas.microsoft.com/office/drawing/2014/main" id="{E488D388-9B35-4D08-96F3-01F616C59116}"/>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69" name="Straight Connector 368">
                <a:extLst>
                  <a:ext uri="{FF2B5EF4-FFF2-40B4-BE49-F238E27FC236}">
                    <a16:creationId xmlns:a16="http://schemas.microsoft.com/office/drawing/2014/main" id="{49C02CA7-86F0-49FC-9F36-C52DBB1C83B6}"/>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EE6ADAAC-F811-4EC7-8CF2-6F7D3DA38C77}"/>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CE8DB909-EED9-4FDB-A496-E126AB8D2819}"/>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4ABECB83-9C3C-42B7-A1AD-2D3D9C6C77A6}"/>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73" name="Straight Arrow Connector 372">
            <a:extLst>
              <a:ext uri="{FF2B5EF4-FFF2-40B4-BE49-F238E27FC236}">
                <a16:creationId xmlns:a16="http://schemas.microsoft.com/office/drawing/2014/main" id="{F6E12CF5-746E-4881-AFE7-EBC6F3A00B40}"/>
              </a:ext>
            </a:extLst>
          </p:cNvPr>
          <p:cNvCxnSpPr>
            <a:cxnSpLocks/>
          </p:cNvCxnSpPr>
          <p:nvPr/>
        </p:nvCxnSpPr>
        <p:spPr>
          <a:xfrm>
            <a:off x="9597190" y="3731659"/>
            <a:ext cx="367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1034F2C5-C1DD-4C31-9737-2064FE1F7080}"/>
              </a:ext>
            </a:extLst>
          </p:cNvPr>
          <p:cNvCxnSpPr>
            <a:cxnSpLocks/>
          </p:cNvCxnSpPr>
          <p:nvPr/>
        </p:nvCxnSpPr>
        <p:spPr>
          <a:xfrm>
            <a:off x="10869737" y="3737416"/>
            <a:ext cx="29000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BD22EF59-B5A6-439D-801F-1FA0E7C1618F}"/>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6" name="Rectangle 375">
            <a:extLst>
              <a:ext uri="{FF2B5EF4-FFF2-40B4-BE49-F238E27FC236}">
                <a16:creationId xmlns:a16="http://schemas.microsoft.com/office/drawing/2014/main" id="{861086E7-4D43-4653-A6ED-6D4B83C45476}"/>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377" name="Group 376">
            <a:extLst>
              <a:ext uri="{FF2B5EF4-FFF2-40B4-BE49-F238E27FC236}">
                <a16:creationId xmlns:a16="http://schemas.microsoft.com/office/drawing/2014/main" id="{0331096A-CF79-4E52-8778-32E506CC6AB2}"/>
              </a:ext>
            </a:extLst>
          </p:cNvPr>
          <p:cNvGrpSpPr/>
          <p:nvPr/>
        </p:nvGrpSpPr>
        <p:grpSpPr>
          <a:xfrm>
            <a:off x="7301810" y="2084774"/>
            <a:ext cx="416412" cy="339739"/>
            <a:chOff x="5818113" y="2550840"/>
            <a:chExt cx="529278" cy="431824"/>
          </a:xfrm>
        </p:grpSpPr>
        <p:sp>
          <p:nvSpPr>
            <p:cNvPr id="378" name="Diamond 377">
              <a:extLst>
                <a:ext uri="{FF2B5EF4-FFF2-40B4-BE49-F238E27FC236}">
                  <a16:creationId xmlns:a16="http://schemas.microsoft.com/office/drawing/2014/main" id="{DB64AC93-7C3C-411B-B93E-D40AFC4594ED}"/>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1883C1A0-6D10-4BCD-85A0-CA911F19FDC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80" name="Picture 379">
            <a:extLst>
              <a:ext uri="{FF2B5EF4-FFF2-40B4-BE49-F238E27FC236}">
                <a16:creationId xmlns:a16="http://schemas.microsoft.com/office/drawing/2014/main" id="{8EA94A7C-AACB-42B6-AC9E-FFB075251C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381" name="Picture 2">
            <a:extLst>
              <a:ext uri="{FF2B5EF4-FFF2-40B4-BE49-F238E27FC236}">
                <a16:creationId xmlns:a16="http://schemas.microsoft.com/office/drawing/2014/main" id="{3F0F2639-D008-49BF-86B8-2FC08340F4C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Connector: Elbow 381">
            <a:extLst>
              <a:ext uri="{FF2B5EF4-FFF2-40B4-BE49-F238E27FC236}">
                <a16:creationId xmlns:a16="http://schemas.microsoft.com/office/drawing/2014/main" id="{CAB64778-C66E-45D3-866C-F2ECB53DCF35}"/>
              </a:ext>
            </a:extLst>
          </p:cNvPr>
          <p:cNvCxnSpPr>
            <a:cxnSpLocks/>
          </p:cNvCxnSpPr>
          <p:nvPr/>
        </p:nvCxnSpPr>
        <p:spPr>
          <a:xfrm rot="16200000" flipH="1">
            <a:off x="7948560" y="2249878"/>
            <a:ext cx="1136441" cy="1124248"/>
          </a:xfrm>
          <a:prstGeom prst="bentConnector3">
            <a:avLst>
              <a:gd name="adj1" fmla="val -20"/>
            </a:avLst>
          </a:prstGeom>
          <a:ln w="12700">
            <a:solidFill>
              <a:schemeClr val="tx2"/>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794E05F-0372-4BCB-8A1E-35EC2BA9F9CD}"/>
              </a:ext>
            </a:extLst>
          </p:cNvPr>
          <p:cNvSpPr txBox="1"/>
          <p:nvPr/>
        </p:nvSpPr>
        <p:spPr>
          <a:xfrm>
            <a:off x="9819530" y="5115668"/>
            <a:ext cx="1063816" cy="904863"/>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Trigger</a:t>
            </a:r>
            <a:r>
              <a:rPr lang="en-US" sz="1400" dirty="0">
                <a:gradFill>
                  <a:gsLst>
                    <a:gs pos="2917">
                      <a:schemeClr val="tx1"/>
                    </a:gs>
                    <a:gs pos="30000">
                      <a:schemeClr val="tx1"/>
                    </a:gs>
                  </a:gsLst>
                  <a:lin ang="5400000" scaled="0"/>
                </a:gradFill>
              </a:rPr>
              <a:t> by Blob or Timer</a:t>
            </a:r>
          </a:p>
        </p:txBody>
      </p:sp>
    </p:spTree>
    <p:extLst>
      <p:ext uri="{BB962C8B-B14F-4D97-AF65-F5344CB8AC3E}">
        <p14:creationId xmlns:p14="http://schemas.microsoft.com/office/powerpoint/2010/main" val="26726086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Data Warehouse migration</a:t>
            </a:r>
          </a:p>
        </p:txBody>
      </p:sp>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94699"/>
            <a:ext cx="11037622" cy="262241"/>
          </a:xfrm>
          <a:prstGeom prst="rect">
            <a:avLst/>
          </a:prstGeom>
        </p:spPr>
        <p:txBody>
          <a:bodyPr wrap="square">
            <a:spAutoFit/>
          </a:bodyPr>
          <a:lstStyle/>
          <a:p>
            <a:pPr algn="ctr" defTabSz="932597">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also supports other Big Data services like Azure HDInsight and Azure Data Lake to allow customers to tailor the architecture to meet their unique needs.</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69779" y="2259892"/>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26" name="Group 125">
            <a:extLst>
              <a:ext uri="{FF2B5EF4-FFF2-40B4-BE49-F238E27FC236}">
                <a16:creationId xmlns:a16="http://schemas.microsoft.com/office/drawing/2014/main" id="{E9F70E89-C2D0-4DD6-8AE5-0067B55C1290}"/>
              </a:ext>
            </a:extLst>
          </p:cNvPr>
          <p:cNvGrpSpPr/>
          <p:nvPr/>
        </p:nvGrpSpPr>
        <p:grpSpPr>
          <a:xfrm>
            <a:off x="828300" y="1918913"/>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grpSp>
      </p:grpSp>
      <p:sp>
        <p:nvSpPr>
          <p:cNvPr id="174" name="Rectangle 173">
            <a:extLst>
              <a:ext uri="{FF2B5EF4-FFF2-40B4-BE49-F238E27FC236}">
                <a16:creationId xmlns:a16="http://schemas.microsoft.com/office/drawing/2014/main" id="{F416B2A6-C5FA-4460-9E25-A2A9EDD48597}"/>
              </a:ext>
            </a:extLst>
          </p:cNvPr>
          <p:cNvSpPr/>
          <p:nvPr/>
        </p:nvSpPr>
        <p:spPr>
          <a:xfrm>
            <a:off x="8675755" y="2548589"/>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178" name="Group 177">
            <a:extLst>
              <a:ext uri="{FF2B5EF4-FFF2-40B4-BE49-F238E27FC236}">
                <a16:creationId xmlns:a16="http://schemas.microsoft.com/office/drawing/2014/main" id="{4E8B449E-83EC-4C87-BBAC-25EFF89DFAD4}"/>
              </a:ext>
            </a:extLst>
          </p:cNvPr>
          <p:cNvGrpSpPr/>
          <p:nvPr/>
        </p:nvGrpSpPr>
        <p:grpSpPr>
          <a:xfrm>
            <a:off x="9046981" y="1975943"/>
            <a:ext cx="540169" cy="530466"/>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129" name="Straight Arrow Connector 128">
            <a:extLst>
              <a:ext uri="{FF2B5EF4-FFF2-40B4-BE49-F238E27FC236}">
                <a16:creationId xmlns:a16="http://schemas.microsoft.com/office/drawing/2014/main" id="{0E0C76B3-4BA0-4A8D-8373-8324D996373A}"/>
              </a:ext>
            </a:extLst>
          </p:cNvPr>
          <p:cNvCxnSpPr>
            <a:cxnSpLocks/>
          </p:cNvCxnSpPr>
          <p:nvPr/>
        </p:nvCxnSpPr>
        <p:spPr>
          <a:xfrm flipV="1">
            <a:off x="1863558" y="2311414"/>
            <a:ext cx="823052"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284D0B8-9BA1-4BF2-AE5C-DCF164BAF985}"/>
              </a:ext>
            </a:extLst>
          </p:cNvPr>
          <p:cNvCxnSpPr>
            <a:cxnSpLocks/>
          </p:cNvCxnSpPr>
          <p:nvPr/>
        </p:nvCxnSpPr>
        <p:spPr>
          <a:xfrm>
            <a:off x="3698335" y="2308481"/>
            <a:ext cx="5094167"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DBB43ADA-2AA1-4083-8304-C897F90AD38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2939547" y="2366762"/>
            <a:ext cx="498950" cy="120011"/>
          </a:xfrm>
          <a:prstGeom prst="rect">
            <a:avLst/>
          </a:prstGeom>
        </p:spPr>
      </p:pic>
      <p:cxnSp>
        <p:nvCxnSpPr>
          <p:cNvPr id="184" name="Straight Arrow Connector 183">
            <a:extLst>
              <a:ext uri="{FF2B5EF4-FFF2-40B4-BE49-F238E27FC236}">
                <a16:creationId xmlns:a16="http://schemas.microsoft.com/office/drawing/2014/main" id="{CFEE7FF5-745C-421B-8377-7307E88DF1B6}"/>
              </a:ext>
            </a:extLst>
          </p:cNvPr>
          <p:cNvCxnSpPr>
            <a:cxnSpLocks/>
          </p:cNvCxnSpPr>
          <p:nvPr/>
        </p:nvCxnSpPr>
        <p:spPr>
          <a:xfrm flipV="1">
            <a:off x="9704402"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351CE063-39CF-45CA-AA72-43A801D63ADC}"/>
              </a:ext>
            </a:extLst>
          </p:cNvPr>
          <p:cNvGrpSpPr/>
          <p:nvPr/>
        </p:nvGrpSpPr>
        <p:grpSpPr>
          <a:xfrm>
            <a:off x="11144481" y="2092384"/>
            <a:ext cx="453035" cy="394251"/>
            <a:chOff x="1777107" y="1240971"/>
            <a:chExt cx="1471494" cy="1280568"/>
          </a:xfrm>
        </p:grpSpPr>
        <p:sp>
          <p:nvSpPr>
            <p:cNvPr id="190" name="Freeform 18">
              <a:extLst>
                <a:ext uri="{FF2B5EF4-FFF2-40B4-BE49-F238E27FC236}">
                  <a16:creationId xmlns:a16="http://schemas.microsoft.com/office/drawing/2014/main" id="{22833F36-BC39-4296-B148-54C87DE91CE3}"/>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1" name="Line 19">
              <a:extLst>
                <a:ext uri="{FF2B5EF4-FFF2-40B4-BE49-F238E27FC236}">
                  <a16:creationId xmlns:a16="http://schemas.microsoft.com/office/drawing/2014/main" id="{24B0221C-4AAF-4156-A7F6-75BC602E2C2C}"/>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2" name="Line 20">
              <a:extLst>
                <a:ext uri="{FF2B5EF4-FFF2-40B4-BE49-F238E27FC236}">
                  <a16:creationId xmlns:a16="http://schemas.microsoft.com/office/drawing/2014/main" id="{FD69BE27-1EE2-48F9-B0A6-FDF0F2BC264E}"/>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3" name="Freeform 21">
              <a:extLst>
                <a:ext uri="{FF2B5EF4-FFF2-40B4-BE49-F238E27FC236}">
                  <a16:creationId xmlns:a16="http://schemas.microsoft.com/office/drawing/2014/main" id="{BE7869E8-B10A-4654-AD30-EF303BA598B9}"/>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4" name="Line 22">
              <a:extLst>
                <a:ext uri="{FF2B5EF4-FFF2-40B4-BE49-F238E27FC236}">
                  <a16:creationId xmlns:a16="http://schemas.microsoft.com/office/drawing/2014/main" id="{76C31077-A7AC-4740-8ED8-F4F94F91F6DD}"/>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5" name="Freeform 23">
              <a:extLst>
                <a:ext uri="{FF2B5EF4-FFF2-40B4-BE49-F238E27FC236}">
                  <a16:creationId xmlns:a16="http://schemas.microsoft.com/office/drawing/2014/main" id="{8B99872B-7AAE-41FC-868B-524F94EF18FB}"/>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196" name="Freeform 24">
              <a:extLst>
                <a:ext uri="{FF2B5EF4-FFF2-40B4-BE49-F238E27FC236}">
                  <a16:creationId xmlns:a16="http://schemas.microsoft.com/office/drawing/2014/main" id="{EE529515-64CF-4BD5-9D6A-D87D4E3BFA3C}"/>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7" name="Line 25">
              <a:extLst>
                <a:ext uri="{FF2B5EF4-FFF2-40B4-BE49-F238E27FC236}">
                  <a16:creationId xmlns:a16="http://schemas.microsoft.com/office/drawing/2014/main" id="{BBE9ADFC-1B30-4A16-A8AE-2EF1F2D463B2}"/>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8" name="Line 26">
              <a:extLst>
                <a:ext uri="{FF2B5EF4-FFF2-40B4-BE49-F238E27FC236}">
                  <a16:creationId xmlns:a16="http://schemas.microsoft.com/office/drawing/2014/main" id="{7E67232F-185D-46AF-9BE3-2153495D10C0}"/>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199" name="Line 27">
              <a:extLst>
                <a:ext uri="{FF2B5EF4-FFF2-40B4-BE49-F238E27FC236}">
                  <a16:creationId xmlns:a16="http://schemas.microsoft.com/office/drawing/2014/main" id="{F81FBA92-4461-4C76-8D62-EE25BC01FE2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00" name="Line 28">
              <a:extLst>
                <a:ext uri="{FF2B5EF4-FFF2-40B4-BE49-F238E27FC236}">
                  <a16:creationId xmlns:a16="http://schemas.microsoft.com/office/drawing/2014/main" id="{D5803BEA-72B4-4B56-94F8-A25D63B7F9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189" name="TextBox 188">
            <a:extLst>
              <a:ext uri="{FF2B5EF4-FFF2-40B4-BE49-F238E27FC236}">
                <a16:creationId xmlns:a16="http://schemas.microsoft.com/office/drawing/2014/main" id="{CF1EB53C-AAB5-41B7-B5FE-06FB02829477}"/>
              </a:ext>
            </a:extLst>
          </p:cNvPr>
          <p:cNvSpPr txBox="1"/>
          <p:nvPr/>
        </p:nvSpPr>
        <p:spPr>
          <a:xfrm>
            <a:off x="10581081" y="2548589"/>
            <a:ext cx="1579838"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p:txBody>
      </p:sp>
      <p:pic>
        <p:nvPicPr>
          <p:cNvPr id="227" name="Picture 226">
            <a:extLst>
              <a:ext uri="{FF2B5EF4-FFF2-40B4-BE49-F238E27FC236}">
                <a16:creationId xmlns:a16="http://schemas.microsoft.com/office/drawing/2014/main" id="{EF392CE2-3B4E-45FC-8E9C-853171E946A6}"/>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9970820" y="2222534"/>
            <a:ext cx="861502" cy="171872"/>
          </a:xfrm>
          <a:prstGeom prst="rect">
            <a:avLst/>
          </a:prstGeom>
        </p:spPr>
      </p:pic>
      <p:grpSp>
        <p:nvGrpSpPr>
          <p:cNvPr id="32" name="Group 31">
            <a:extLst>
              <a:ext uri="{FF2B5EF4-FFF2-40B4-BE49-F238E27FC236}">
                <a16:creationId xmlns:a16="http://schemas.microsoft.com/office/drawing/2014/main" id="{ED7C2D06-F6FB-42A9-B7DA-43CFBA263ED8}"/>
              </a:ext>
            </a:extLst>
          </p:cNvPr>
          <p:cNvGrpSpPr/>
          <p:nvPr/>
        </p:nvGrpSpPr>
        <p:grpSpPr>
          <a:xfrm>
            <a:off x="296528" y="2467187"/>
            <a:ext cx="11074473" cy="3790177"/>
            <a:chOff x="289876" y="2419030"/>
            <a:chExt cx="10858312" cy="3716197"/>
          </a:xfrm>
        </p:grpSpPr>
        <p:sp>
          <p:nvSpPr>
            <p:cNvPr id="134" name="Rectangle 133">
              <a:extLst>
                <a:ext uri="{FF2B5EF4-FFF2-40B4-BE49-F238E27FC236}">
                  <a16:creationId xmlns:a16="http://schemas.microsoft.com/office/drawing/2014/main" id="{E495E428-8598-4231-BAD8-8DBA852340E5}"/>
                </a:ext>
              </a:extLst>
            </p:cNvPr>
            <p:cNvSpPr/>
            <p:nvPr/>
          </p:nvSpPr>
          <p:spPr>
            <a:xfrm>
              <a:off x="4588408" y="4873451"/>
              <a:ext cx="1327608"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37339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45532" y="3593006"/>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271" name="Rectangle 270">
              <a:extLst>
                <a:ext uri="{FF2B5EF4-FFF2-40B4-BE49-F238E27FC236}">
                  <a16:creationId xmlns:a16="http://schemas.microsoft.com/office/drawing/2014/main" id="{9AD7FDE5-E623-48DC-8914-03F0618E4AD5}"/>
                </a:ext>
              </a:extLst>
            </p:cNvPr>
            <p:cNvSpPr/>
            <p:nvPr/>
          </p:nvSpPr>
          <p:spPr>
            <a:xfrm>
              <a:off x="2460504" y="4873451"/>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875970" y="4392623"/>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61017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60895" y="3030141"/>
              <a:ext cx="91440" cy="3105086"/>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648266" y="4873451"/>
              <a:ext cx="1428598" cy="249299"/>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158423" y="4452874"/>
              <a:ext cx="408284" cy="333108"/>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034403" y="5185543"/>
              <a:ext cx="298216" cy="155983"/>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89876" y="4682657"/>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5772308"/>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4239027"/>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61017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430273" y="5234558"/>
              <a:ext cx="336572" cy="99710"/>
            </a:xfrm>
            <a:prstGeom prst="rect">
              <a:avLst/>
            </a:prstGeom>
            <a:noFill/>
            <a:extLst>
              <a:ext uri="{909E8E84-426E-40DD-AFC4-6F175D3DCCD1}">
                <a14:hiddenFill xmlns:a14="http://schemas.microsoft.com/office/drawing/2010/main">
                  <a:solidFill>
                    <a:srgbClr val="FFFFFF"/>
                  </a:solidFill>
                </a14:hiddenFill>
              </a:ext>
            </a:extLst>
          </p:spPr>
        </p:pic>
        <p:grpSp>
          <p:nvGrpSpPr>
            <p:cNvPr id="202" name="Group 201">
              <a:extLst>
                <a:ext uri="{FF2B5EF4-FFF2-40B4-BE49-F238E27FC236}">
                  <a16:creationId xmlns:a16="http://schemas.microsoft.com/office/drawing/2014/main" id="{28487684-1504-4124-91E0-5B72D49A9F13}"/>
                </a:ext>
              </a:extLst>
            </p:cNvPr>
            <p:cNvGrpSpPr/>
            <p:nvPr/>
          </p:nvGrpSpPr>
          <p:grpSpPr>
            <a:xfrm>
              <a:off x="888410" y="5368959"/>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16370" y="3171944"/>
              <a:ext cx="391806" cy="339374"/>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FCCFBC6F-FBEF-4E8A-878D-3628B92C565C}"/>
                </a:ext>
              </a:extLst>
            </p:cNvPr>
            <p:cNvSpPr/>
            <p:nvPr/>
          </p:nvSpPr>
          <p:spPr>
            <a:xfrm>
              <a:off x="9655147" y="4204970"/>
              <a:ext cx="1065820" cy="406265"/>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9681257" y="5547188"/>
              <a:ext cx="1013600" cy="249299"/>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a:stCxn id="175" idx="2"/>
            </p:cNvCxnSpPr>
            <p:nvPr/>
          </p:nvCxnSpPr>
          <p:spPr>
            <a:xfrm>
              <a:off x="10188057" y="4611235"/>
              <a:ext cx="0" cy="4397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EA0B539D-BB41-46D6-AE95-75B6811B904D}"/>
                </a:ext>
              </a:extLst>
            </p:cNvPr>
            <p:cNvGrpSpPr/>
            <p:nvPr/>
          </p:nvGrpSpPr>
          <p:grpSpPr>
            <a:xfrm>
              <a:off x="9939007" y="3776602"/>
              <a:ext cx="498100" cy="38780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9988987" y="5118820"/>
              <a:ext cx="398140" cy="303090"/>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25" name="Connector: Elbow 124">
              <a:extLst>
                <a:ext uri="{FF2B5EF4-FFF2-40B4-BE49-F238E27FC236}">
                  <a16:creationId xmlns:a16="http://schemas.microsoft.com/office/drawing/2014/main" id="{379D451F-CC04-4D3F-8557-5F9ED9F3BA03}"/>
                </a:ext>
              </a:extLst>
            </p:cNvPr>
            <p:cNvCxnSpPr>
              <a:cxnSpLocks/>
              <a:stCxn id="174" idx="2"/>
            </p:cNvCxnSpPr>
            <p:nvPr/>
          </p:nvCxnSpPr>
          <p:spPr>
            <a:xfrm rot="16200000" flipH="1">
              <a:off x="8950145" y="3089306"/>
              <a:ext cx="944115" cy="575720"/>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CC6FFB31-28FB-43B1-A5C6-8D9600E3A38F}"/>
                </a:ext>
              </a:extLst>
            </p:cNvPr>
            <p:cNvCxnSpPr>
              <a:cxnSpLocks/>
            </p:cNvCxnSpPr>
            <p:nvPr/>
          </p:nvCxnSpPr>
          <p:spPr>
            <a:xfrm>
              <a:off x="5677622" y="4610173"/>
              <a:ext cx="135678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BD0F963-3783-47E4-B7C1-4EE0F5231902}"/>
                </a:ext>
              </a:extLst>
            </p:cNvPr>
            <p:cNvCxnSpPr>
              <a:cxnSpLocks/>
              <a:endCxn id="189" idx="2"/>
            </p:cNvCxnSpPr>
            <p:nvPr/>
          </p:nvCxnSpPr>
          <p:spPr>
            <a:xfrm rot="5400000" flipH="1" flipV="1">
              <a:off x="10265779" y="3057266"/>
              <a:ext cx="1191531" cy="573286"/>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1015478B-C80F-4197-8F79-DC7913E342DE}"/>
                </a:ext>
              </a:extLst>
            </p:cNvPr>
            <p:cNvCxnSpPr>
              <a:cxnSpLocks/>
            </p:cNvCxnSpPr>
            <p:nvPr/>
          </p:nvCxnSpPr>
          <p:spPr>
            <a:xfrm flipV="1">
              <a:off x="5243111" y="2419030"/>
              <a:ext cx="3363069" cy="1869213"/>
            </a:xfrm>
            <a:prstGeom prst="bentConnector3">
              <a:avLst>
                <a:gd name="adj1" fmla="val 4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8F466B4F-DA87-4299-B8AB-2CD24CB3A516}"/>
                </a:ext>
              </a:extLst>
            </p:cNvPr>
            <p:cNvCxnSpPr>
              <a:cxnSpLocks/>
            </p:cNvCxnSpPr>
            <p:nvPr/>
          </p:nvCxnSpPr>
          <p:spPr>
            <a:xfrm>
              <a:off x="7690727" y="4619428"/>
              <a:ext cx="2206538" cy="622629"/>
            </a:xfrm>
            <a:prstGeom prst="bentConnector3">
              <a:avLst>
                <a:gd name="adj1" fmla="val 64759"/>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35" name="Connector: Elbow 234">
              <a:extLst>
                <a:ext uri="{FF2B5EF4-FFF2-40B4-BE49-F238E27FC236}">
                  <a16:creationId xmlns:a16="http://schemas.microsoft.com/office/drawing/2014/main" id="{FDDCAB3B-E600-4573-BE2D-E18B46AE60C3}"/>
                </a:ext>
              </a:extLst>
            </p:cNvPr>
            <p:cNvCxnSpPr>
              <a:cxnSpLocks/>
            </p:cNvCxnSpPr>
            <p:nvPr/>
          </p:nvCxnSpPr>
          <p:spPr>
            <a:xfrm flipV="1">
              <a:off x="7705939" y="3995448"/>
              <a:ext cx="2004121" cy="623980"/>
            </a:xfrm>
            <a:prstGeom prst="bentConnector3">
              <a:avLst>
                <a:gd name="adj1" fmla="val 7064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58DCBCD-2E6E-4EAC-A368-DF045BF6EAB3}"/>
              </a:ext>
            </a:extLst>
          </p:cNvPr>
          <p:cNvGrpSpPr/>
          <p:nvPr/>
        </p:nvGrpSpPr>
        <p:grpSpPr>
          <a:xfrm>
            <a:off x="2794436" y="2121682"/>
            <a:ext cx="789172" cy="188685"/>
            <a:chOff x="2540307" y="2065732"/>
            <a:chExt cx="895373" cy="214078"/>
          </a:xfrm>
        </p:grpSpPr>
        <p:pic>
          <p:nvPicPr>
            <p:cNvPr id="131" name="Picture 130">
              <a:extLst>
                <a:ext uri="{FF2B5EF4-FFF2-40B4-BE49-F238E27FC236}">
                  <a16:creationId xmlns:a16="http://schemas.microsoft.com/office/drawing/2014/main" id="{C0915A8D-65E1-4F42-8D8B-399DDC994B44}"/>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bright="-28000"/>
                      </a14:imgEffect>
                    </a14:imgLayer>
                  </a14:imgProps>
                </a:ext>
                <a:ext uri="{28A0092B-C50C-407E-A947-70E740481C1C}">
                  <a14:useLocalDpi xmlns:a14="http://schemas.microsoft.com/office/drawing/2010/main" val="0"/>
                </a:ext>
              </a:extLst>
            </a:blip>
            <a:srcRect r="72239"/>
            <a:stretch/>
          </p:blipFill>
          <p:spPr>
            <a:xfrm>
              <a:off x="2540307" y="2065732"/>
              <a:ext cx="247555" cy="214078"/>
            </a:xfrm>
            <a:prstGeom prst="rect">
              <a:avLst/>
            </a:prstGeom>
          </p:spPr>
        </p:pic>
        <p:pic>
          <p:nvPicPr>
            <p:cNvPr id="173" name="Picture 172">
              <a:extLst>
                <a:ext uri="{FF2B5EF4-FFF2-40B4-BE49-F238E27FC236}">
                  <a16:creationId xmlns:a16="http://schemas.microsoft.com/office/drawing/2014/main" id="{D4D923D2-DAA6-4061-9C62-DB004289BBB6}"/>
                </a:ext>
              </a:extLst>
            </p:cNvPr>
            <p:cNvPicPr>
              <a:picLocks noChangeAspect="1"/>
            </p:cNvPicPr>
            <p:nvPr/>
          </p:nvPicPr>
          <p:blipFill rotWithShape="1">
            <a:blip r:embed="rId13" cstate="print">
              <a:extLst>
                <a:ext uri="{BEBA8EAE-BF5A-486C-A8C5-ECC9F3942E4B}">
                  <a14:imgProps xmlns:a14="http://schemas.microsoft.com/office/drawing/2010/main">
                    <a14:imgLayer r:embed="rId12">
                      <a14:imgEffect>
                        <a14:saturation sat="0"/>
                      </a14:imgEffect>
                      <a14:imgEffect>
                        <a14:brightnessContrast bright="18000"/>
                      </a14:imgEffect>
                    </a14:imgLayer>
                  </a14:imgProps>
                </a:ext>
                <a:ext uri="{28A0092B-C50C-407E-A947-70E740481C1C}">
                  <a14:useLocalDpi xmlns:a14="http://schemas.microsoft.com/office/drawing/2010/main" val="0"/>
                </a:ext>
              </a:extLst>
            </a:blip>
            <a:srcRect l="29183"/>
            <a:stretch/>
          </p:blipFill>
          <p:spPr>
            <a:xfrm>
              <a:off x="2804186" y="2065732"/>
              <a:ext cx="631494" cy="214078"/>
            </a:xfrm>
            <a:prstGeom prst="rect">
              <a:avLst/>
            </a:prstGeom>
          </p:spPr>
        </p:pic>
      </p:grpSp>
      <p:cxnSp>
        <p:nvCxnSpPr>
          <p:cNvPr id="185" name="Straight Arrow Connector 184">
            <a:extLst>
              <a:ext uri="{FF2B5EF4-FFF2-40B4-BE49-F238E27FC236}">
                <a16:creationId xmlns:a16="http://schemas.microsoft.com/office/drawing/2014/main" id="{A419B4FA-66BD-4C15-8625-900059CFD423}"/>
              </a:ext>
            </a:extLst>
          </p:cNvPr>
          <p:cNvCxnSpPr>
            <a:cxnSpLocks/>
          </p:cNvCxnSpPr>
          <p:nvPr/>
        </p:nvCxnSpPr>
        <p:spPr>
          <a:xfrm flipV="1">
            <a:off x="10817951" y="2308482"/>
            <a:ext cx="211981" cy="1"/>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0B98F3F8-A2A1-4702-BE7E-DCDB27A9BA25}"/>
              </a:ext>
            </a:extLst>
          </p:cNvPr>
          <p:cNvSpPr/>
          <p:nvPr/>
        </p:nvSpPr>
        <p:spPr>
          <a:xfrm>
            <a:off x="6851638" y="2448482"/>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263230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Presentation Objectives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7987508" cy="2873351"/>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01 Introduction to SQL DW</a:t>
            </a:r>
          </a:p>
          <a:p>
            <a:pPr lvl="0">
              <a:defRPr/>
            </a:pPr>
            <a:endParaRPr kumimoji="0" lang="en-US" sz="1836"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a:p>
            <a:pPr lvl="0">
              <a:defRPr/>
            </a:pPr>
            <a:endParaRPr lang="en-US" sz="2400" dirty="0">
              <a:latin typeface="Segoe UI Semilight" panose="020B0402040204020203" pitchFamily="34" charset="0"/>
              <a:cs typeface="Segoe UI Semilight" panose="020B0402040204020203" pitchFamily="34" charset="0"/>
            </a:endParaRPr>
          </a:p>
          <a:p>
            <a:pPr marL="342900" lvl="0" indent="-342900">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Introduction to the Day and Logistics</a:t>
            </a:r>
          </a:p>
          <a:p>
            <a:pPr marL="809271" lvl="1"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Washrooms, Lunch, EOD, Azure Pass, Keep DW Small</a:t>
            </a:r>
            <a:endPar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endParaRPr>
          </a:p>
          <a:p>
            <a:pPr marL="342900" lvl="0" indent="-342900">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How SQL DW fits into the Azure Data Services</a:t>
            </a:r>
          </a:p>
          <a:p>
            <a:pPr marL="342900" lvl="0" indent="-342900">
              <a:buFont typeface="Arial" panose="020B0604020202020204" pitchFamily="34" charset="0"/>
              <a:buChar char="•"/>
              <a:defRPr/>
            </a:pPr>
            <a:r>
              <a:rPr lang="en-US" sz="2400" dirty="0">
                <a:latin typeface="Segoe UI Semilight" panose="020B0402040204020203" pitchFamily="34" charset="0"/>
                <a:cs typeface="Segoe UI Semilight" panose="020B0402040204020203" pitchFamily="34" charset="0"/>
              </a:rPr>
              <a:t>SQL DW in the modern data solution architecture</a:t>
            </a:r>
          </a:p>
          <a:p>
            <a:pPr marL="342900" lvl="0" indent="-342900">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Various Important Features and definitions</a:t>
            </a:r>
            <a:endParaRPr kumimoji="0" lang="en-US" sz="2400" b="0" i="0" u="none" strike="noStrike" kern="1200" cap="none" spc="0" normalizeH="0" baseline="0" noProof="0" dirty="0">
              <a:ln>
                <a:noFill/>
              </a:ln>
              <a:effectLst/>
              <a:uLnTx/>
              <a:uFillTx/>
              <a:latin typeface="Segoe UI Semilight"/>
              <a:ea typeface="+mn-ea"/>
            </a:endParaRPr>
          </a:p>
        </p:txBody>
      </p:sp>
    </p:spTree>
    <p:extLst>
      <p:ext uri="{BB962C8B-B14F-4D97-AF65-F5344CB8AC3E}">
        <p14:creationId xmlns:p14="http://schemas.microsoft.com/office/powerpoint/2010/main" val="25194573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pic>
        <p:nvPicPr>
          <p:cNvPr id="2" name="Picture 1">
            <a:extLst>
              <a:ext uri="{FF2B5EF4-FFF2-40B4-BE49-F238E27FC236}">
                <a16:creationId xmlns:a16="http://schemas.microsoft.com/office/drawing/2014/main" id="{EE1476F9-E32F-4C89-BCCC-D35D8ED5B215}"/>
              </a:ext>
            </a:extLst>
          </p:cNvPr>
          <p:cNvPicPr>
            <a:picLocks noChangeAspect="1"/>
          </p:cNvPicPr>
          <p:nvPr/>
        </p:nvPicPr>
        <p:blipFill>
          <a:blip r:embed="rId3"/>
          <a:stretch>
            <a:fillRect/>
          </a:stretch>
        </p:blipFill>
        <p:spPr>
          <a:xfrm>
            <a:off x="2397512" y="1120868"/>
            <a:ext cx="6936057" cy="3845830"/>
          </a:xfrm>
          <a:prstGeom prst="rect">
            <a:avLst/>
          </a:prstGeom>
        </p:spPr>
      </p:pic>
      <p:pic>
        <p:nvPicPr>
          <p:cNvPr id="10" name="Picture 9">
            <a:extLst>
              <a:ext uri="{FF2B5EF4-FFF2-40B4-BE49-F238E27FC236}">
                <a16:creationId xmlns:a16="http://schemas.microsoft.com/office/drawing/2014/main" id="{930DAEF3-B27D-4032-8DC0-72B9D339D981}"/>
              </a:ext>
            </a:extLst>
          </p:cNvPr>
          <p:cNvPicPr>
            <a:picLocks noChangeAspect="1"/>
          </p:cNvPicPr>
          <p:nvPr/>
        </p:nvPicPr>
        <p:blipFill>
          <a:blip r:embed="rId4"/>
          <a:stretch>
            <a:fillRect/>
          </a:stretch>
        </p:blipFill>
        <p:spPr>
          <a:xfrm>
            <a:off x="2911460" y="5160513"/>
            <a:ext cx="5502135" cy="1380261"/>
          </a:xfrm>
          <a:prstGeom prst="rect">
            <a:avLst/>
          </a:prstGeom>
        </p:spPr>
      </p:pic>
    </p:spTree>
    <p:extLst>
      <p:ext uri="{BB962C8B-B14F-4D97-AF65-F5344CB8AC3E}">
        <p14:creationId xmlns:p14="http://schemas.microsoft.com/office/powerpoint/2010/main" val="17727407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1610"/>
          </a:xfrm>
          <a:prstGeom prst="rect">
            <a:avLst/>
          </a:prstGeom>
        </p:spPr>
        <p:txBody>
          <a:bodyPr wrap="square">
            <a:spAutoFit/>
          </a:bodyPr>
          <a:lstStyle/>
          <a:p>
            <a:pPr algn="ctr" defTabSz="932597">
              <a:spcAft>
                <a:spcPts val="306"/>
              </a:spcAft>
              <a:buSzPct val="90000"/>
              <a:defRPr/>
            </a:pPr>
            <a:r>
              <a:rPr lang="en-US" sz="1100" dirty="0">
                <a:hlinkClick r:id="rId3"/>
              </a:rPr>
              <a:t>https://azure.microsoft.com/en-us/resources/videos/connect-2017-hub-and-spoke-data-warehouses/</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9C37160D-D104-47CA-A795-5E6017C5102F}"/>
              </a:ext>
            </a:extLst>
          </p:cNvPr>
          <p:cNvSpPr txBox="1"/>
          <p:nvPr/>
        </p:nvSpPr>
        <p:spPr>
          <a:xfrm>
            <a:off x="64168" y="6368716"/>
            <a:ext cx="1166826" cy="627864"/>
          </a:xfrm>
          <a:prstGeom prst="rect">
            <a:avLst/>
          </a:prstGeom>
          <a:solidFill>
            <a:schemeClr val="accent2"/>
          </a:solidFill>
        </p:spPr>
        <p:txBody>
          <a:bodyPr wrap="square" lIns="182880" tIns="146304" rIns="182880" bIns="146304" rtlCol="0">
            <a:spAutoFit/>
          </a:bodyPr>
          <a:lstStyle/>
          <a:p>
            <a:pPr>
              <a:lnSpc>
                <a:spcPct val="90000"/>
              </a:lnSpc>
              <a:spcAft>
                <a:spcPts val="600"/>
              </a:spcAft>
            </a:pPr>
            <a:r>
              <a:rPr lang="en-US" sz="2400" dirty="0">
                <a:solidFill>
                  <a:schemeClr val="bg1"/>
                </a:solidFill>
              </a:rPr>
              <a:t>Video</a:t>
            </a:r>
          </a:p>
        </p:txBody>
      </p:sp>
    </p:spTree>
    <p:extLst>
      <p:ext uri="{BB962C8B-B14F-4D97-AF65-F5344CB8AC3E}">
        <p14:creationId xmlns:p14="http://schemas.microsoft.com/office/powerpoint/2010/main" val="29391259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228">
            <a:extLst>
              <a:ext uri="{FF2B5EF4-FFF2-40B4-BE49-F238E27FC236}">
                <a16:creationId xmlns:a16="http://schemas.microsoft.com/office/drawing/2014/main" id="{4EB90F38-3156-41D7-9B82-B5D58B5B946C}"/>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74639" y="295277"/>
            <a:ext cx="11889564" cy="631776"/>
          </a:xfrm>
        </p:spPr>
        <p:txBody>
          <a:bodyPr/>
          <a:lstStyle/>
          <a:p>
            <a:r>
              <a:rPr lang="en-US" dirty="0"/>
              <a:t>Consumption patterns	</a:t>
            </a:r>
          </a:p>
        </p:txBody>
      </p:sp>
      <p:sp>
        <p:nvSpPr>
          <p:cNvPr id="151" name="Text Placeholder 1">
            <a:extLst>
              <a:ext uri="{FF2B5EF4-FFF2-40B4-BE49-F238E27FC236}">
                <a16:creationId xmlns:a16="http://schemas.microsoft.com/office/drawing/2014/main" id="{AFF857B4-A0D6-4199-A236-D446AAE6CD7A}"/>
              </a:ext>
            </a:extLst>
          </p:cNvPr>
          <p:cNvSpPr txBox="1">
            <a:spLocks/>
          </p:cNvSpPr>
          <p:nvPr/>
        </p:nvSpPr>
        <p:spPr>
          <a:xfrm>
            <a:off x="275480" y="1407243"/>
            <a:ext cx="11885514" cy="5448974"/>
          </a:xfrm>
          <a:prstGeom prst="rect">
            <a:avLst/>
          </a:prstGeom>
        </p:spPr>
        <p:txBody>
          <a:bodyPr/>
          <a:lst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Pattern 1: Direct Access</a:t>
            </a:r>
          </a:p>
          <a:p>
            <a:pPr lvl="1"/>
            <a:r>
              <a:rPr lang="en-US" dirty="0"/>
              <a:t>PBI Direct Query</a:t>
            </a:r>
          </a:p>
          <a:p>
            <a:pPr lvl="1"/>
            <a:r>
              <a:rPr lang="en-US" dirty="0"/>
              <a:t>Client Tools (SSMA, Data Tools etc.)</a:t>
            </a:r>
          </a:p>
          <a:p>
            <a:pPr lvl="1"/>
            <a:r>
              <a:rPr lang="en-US" dirty="0"/>
              <a:t>Third-party reporting tools (Talend, Qlik etc.)</a:t>
            </a:r>
          </a:p>
          <a:p>
            <a:pPr marL="0" indent="0">
              <a:buFont typeface="Arial" pitchFamily="34" charset="0"/>
              <a:buNone/>
            </a:pPr>
            <a:r>
              <a:rPr lang="en-US" dirty="0"/>
              <a:t>Pattern 2: Semantic Layer</a:t>
            </a:r>
          </a:p>
          <a:p>
            <a:pPr lvl="1"/>
            <a:r>
              <a:rPr lang="en-US" dirty="0"/>
              <a:t>Tabular models using AAS</a:t>
            </a:r>
          </a:p>
          <a:p>
            <a:pPr lvl="1"/>
            <a:r>
              <a:rPr lang="en-US" dirty="0"/>
              <a:t>OLAP models through SSAS</a:t>
            </a:r>
          </a:p>
          <a:p>
            <a:pPr lvl="1"/>
            <a:r>
              <a:rPr lang="en-US" dirty="0"/>
              <a:t>Data Marts (SQL DB, SQL VM etc.)</a:t>
            </a:r>
          </a:p>
          <a:p>
            <a:pPr marL="0" indent="0">
              <a:buFont typeface="Arial" pitchFamily="34" charset="0"/>
              <a:buNone/>
            </a:pPr>
            <a:r>
              <a:rPr lang="en-US" dirty="0"/>
              <a:t>Pattern 3: Translation Layer</a:t>
            </a:r>
          </a:p>
          <a:p>
            <a:pPr lvl="1"/>
            <a:r>
              <a:rPr lang="en-US" dirty="0"/>
              <a:t>APIs for custom apps</a:t>
            </a:r>
          </a:p>
          <a:p>
            <a:pPr lvl="1"/>
            <a:endParaRPr lang="en-US" dirty="0"/>
          </a:p>
        </p:txBody>
      </p:sp>
      <p:grpSp>
        <p:nvGrpSpPr>
          <p:cNvPr id="152" name="Group 151">
            <a:extLst>
              <a:ext uri="{FF2B5EF4-FFF2-40B4-BE49-F238E27FC236}">
                <a16:creationId xmlns:a16="http://schemas.microsoft.com/office/drawing/2014/main" id="{F4F66492-ED09-472D-8259-48952848F7BC}"/>
              </a:ext>
            </a:extLst>
          </p:cNvPr>
          <p:cNvGrpSpPr/>
          <p:nvPr/>
        </p:nvGrpSpPr>
        <p:grpSpPr>
          <a:xfrm>
            <a:off x="8887659" y="3462896"/>
            <a:ext cx="540678" cy="530968"/>
            <a:chOff x="2549926" y="1227604"/>
            <a:chExt cx="5177116" cy="5084148"/>
          </a:xfrm>
        </p:grpSpPr>
        <p:sp>
          <p:nvSpPr>
            <p:cNvPr id="153" name="Freeform: Shape 821">
              <a:extLst>
                <a:ext uri="{FF2B5EF4-FFF2-40B4-BE49-F238E27FC236}">
                  <a16:creationId xmlns:a16="http://schemas.microsoft.com/office/drawing/2014/main" id="{19C87E11-AF5F-4E48-956D-116A0CF9D8F9}"/>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E0072515-2457-4E2B-9C7B-9C8FFB288693}"/>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3E9D9839-96BD-44D9-A5DF-F66133B95096}"/>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A84FF69-0B60-4563-A7D0-082D7899AAAC}"/>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F5CFE8B4-8A61-479C-82E5-C5B978160E4E}"/>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9D9B0C07-3849-4FD4-8005-947DAB51D339}"/>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B9CDE12D-498F-441A-87AC-200FE7FAFEF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Cylinder 828">
              <a:extLst>
                <a:ext uri="{FF2B5EF4-FFF2-40B4-BE49-F238E27FC236}">
                  <a16:creationId xmlns:a16="http://schemas.microsoft.com/office/drawing/2014/main" id="{74BF2CD9-67BE-4654-A35A-B29EBAD40EA4}"/>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EC1CEBF8-2F55-4498-BD7E-B7C64A94ED92}"/>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65" name="Rectangle 164">
            <a:extLst>
              <a:ext uri="{FF2B5EF4-FFF2-40B4-BE49-F238E27FC236}">
                <a16:creationId xmlns:a16="http://schemas.microsoft.com/office/drawing/2014/main" id="{EB20EE6A-AC1C-4B60-96AE-D943C3BDEDFA}"/>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6" name="Group 165">
            <a:extLst>
              <a:ext uri="{FF2B5EF4-FFF2-40B4-BE49-F238E27FC236}">
                <a16:creationId xmlns:a16="http://schemas.microsoft.com/office/drawing/2014/main" id="{5DF1717C-EF72-441B-98B2-6CF5C9D0B2DB}"/>
              </a:ext>
            </a:extLst>
          </p:cNvPr>
          <p:cNvGrpSpPr/>
          <p:nvPr/>
        </p:nvGrpSpPr>
        <p:grpSpPr>
          <a:xfrm>
            <a:off x="10150804" y="5053385"/>
            <a:ext cx="558124" cy="434540"/>
            <a:chOff x="2062250" y="1828801"/>
            <a:chExt cx="438091" cy="341085"/>
          </a:xfrm>
        </p:grpSpPr>
        <p:grpSp>
          <p:nvGrpSpPr>
            <p:cNvPr id="167" name="Group 166">
              <a:extLst>
                <a:ext uri="{FF2B5EF4-FFF2-40B4-BE49-F238E27FC236}">
                  <a16:creationId xmlns:a16="http://schemas.microsoft.com/office/drawing/2014/main" id="{01CA8388-3F24-4C7F-A384-730EB25C320A}"/>
                </a:ext>
              </a:extLst>
            </p:cNvPr>
            <p:cNvGrpSpPr/>
            <p:nvPr/>
          </p:nvGrpSpPr>
          <p:grpSpPr>
            <a:xfrm>
              <a:off x="2062250" y="1828801"/>
              <a:ext cx="180067" cy="140947"/>
              <a:chOff x="2438399" y="1828800"/>
              <a:chExt cx="1923143" cy="1799771"/>
            </a:xfrm>
            <a:noFill/>
          </p:grpSpPr>
          <p:sp>
            <p:nvSpPr>
              <p:cNvPr id="181" name="Rectangle 180">
                <a:extLst>
                  <a:ext uri="{FF2B5EF4-FFF2-40B4-BE49-F238E27FC236}">
                    <a16:creationId xmlns:a16="http://schemas.microsoft.com/office/drawing/2014/main" id="{13BACCF5-3211-4476-B7AE-4CA925810C9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DC1409-ACF6-4FF0-AC89-761BA1E157A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5656845A-7709-4A01-9445-87676111393B}"/>
                </a:ext>
              </a:extLst>
            </p:cNvPr>
            <p:cNvGrpSpPr/>
            <p:nvPr/>
          </p:nvGrpSpPr>
          <p:grpSpPr>
            <a:xfrm>
              <a:off x="2093480" y="2028939"/>
              <a:ext cx="180067" cy="140947"/>
              <a:chOff x="2438399" y="1828800"/>
              <a:chExt cx="1923143" cy="1799771"/>
            </a:xfrm>
            <a:noFill/>
          </p:grpSpPr>
          <p:sp>
            <p:nvSpPr>
              <p:cNvPr id="179" name="Rectangle 178">
                <a:extLst>
                  <a:ext uri="{FF2B5EF4-FFF2-40B4-BE49-F238E27FC236}">
                    <a16:creationId xmlns:a16="http://schemas.microsoft.com/office/drawing/2014/main" id="{90F5F54C-BDAF-4246-9835-DD56C4D971CB}"/>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E3C91689-D97F-49BC-B417-78EE9F8ED2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A383400-5124-4AD2-80E2-1848C4FC13AA}"/>
                </a:ext>
              </a:extLst>
            </p:cNvPr>
            <p:cNvGrpSpPr/>
            <p:nvPr/>
          </p:nvGrpSpPr>
          <p:grpSpPr>
            <a:xfrm>
              <a:off x="2320274" y="1907031"/>
              <a:ext cx="180067" cy="140947"/>
              <a:chOff x="2438399" y="1828800"/>
              <a:chExt cx="1923143" cy="1799771"/>
            </a:xfrm>
            <a:noFill/>
          </p:grpSpPr>
          <p:sp>
            <p:nvSpPr>
              <p:cNvPr id="177" name="Rectangle 176">
                <a:extLst>
                  <a:ext uri="{FF2B5EF4-FFF2-40B4-BE49-F238E27FC236}">
                    <a16:creationId xmlns:a16="http://schemas.microsoft.com/office/drawing/2014/main" id="{2ABB1F5A-C726-4FC7-99CE-00AECE58F1D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1E26F0AC-E217-4D65-BF70-681B893A242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04FAD815-0286-4410-926E-045D7360694F}"/>
                </a:ext>
              </a:extLst>
            </p:cNvPr>
            <p:cNvGrpSpPr/>
            <p:nvPr/>
          </p:nvGrpSpPr>
          <p:grpSpPr>
            <a:xfrm>
              <a:off x="2129218" y="1891046"/>
              <a:ext cx="303775" cy="247510"/>
              <a:chOff x="2129218" y="1898304"/>
              <a:chExt cx="303775" cy="247510"/>
            </a:xfrm>
          </p:grpSpPr>
          <p:sp>
            <p:nvSpPr>
              <p:cNvPr id="171" name="Oval 170">
                <a:extLst>
                  <a:ext uri="{FF2B5EF4-FFF2-40B4-BE49-F238E27FC236}">
                    <a16:creationId xmlns:a16="http://schemas.microsoft.com/office/drawing/2014/main" id="{2B4A8D7C-022C-4B1A-A80B-06914B9F9DF4}"/>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15741341-9F9A-4459-BFC8-33D058DB01A9}"/>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04F0FDA4-1ECE-484F-8A2F-3D8475D2AC5F}"/>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8040363D-BF66-4D52-B679-2F1A1921FE6D}"/>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0FB55B9E-4351-480F-97C3-B4B082DBCBC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65C249F-4DFA-484C-A7BE-80DFF732D8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30CABD3D-983A-45FF-B792-6A03E4FFF30F}"/>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6362BBCF-4CBF-4F23-8E87-A14A05D6276B}"/>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1AB5C98B-082F-4DCE-80A5-822C068FEC5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A08CC426-FEA7-41FF-978C-646CFA846E04}"/>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5" name="Straight Arrow Connector 194">
            <a:extLst>
              <a:ext uri="{FF2B5EF4-FFF2-40B4-BE49-F238E27FC236}">
                <a16:creationId xmlns:a16="http://schemas.microsoft.com/office/drawing/2014/main" id="{FC4D3CEA-BE4D-45AD-A89B-727E64E62FD0}"/>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C7161E2-7810-4A52-9A84-25E60045CD25}"/>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197" name="Rectangle 196">
            <a:extLst>
              <a:ext uri="{FF2B5EF4-FFF2-40B4-BE49-F238E27FC236}">
                <a16:creationId xmlns:a16="http://schemas.microsoft.com/office/drawing/2014/main" id="{38EE72A1-9251-49AE-A733-1A5025C324B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grpSp>
        <p:nvGrpSpPr>
          <p:cNvPr id="198" name="Group 197">
            <a:extLst>
              <a:ext uri="{FF2B5EF4-FFF2-40B4-BE49-F238E27FC236}">
                <a16:creationId xmlns:a16="http://schemas.microsoft.com/office/drawing/2014/main" id="{FEB94576-F9AC-42AE-B323-6A7E28C1561F}"/>
              </a:ext>
            </a:extLst>
          </p:cNvPr>
          <p:cNvGrpSpPr/>
          <p:nvPr/>
        </p:nvGrpSpPr>
        <p:grpSpPr>
          <a:xfrm>
            <a:off x="11337161" y="3545308"/>
            <a:ext cx="799749" cy="472370"/>
            <a:chOff x="10791630" y="4209709"/>
            <a:chExt cx="982164" cy="579530"/>
          </a:xfrm>
          <a:solidFill>
            <a:srgbClr val="F7F7F7"/>
          </a:solidFill>
        </p:grpSpPr>
        <p:sp useBgFill="1">
          <p:nvSpPr>
            <p:cNvPr id="199" name="Freeform 50">
              <a:extLst>
                <a:ext uri="{FF2B5EF4-FFF2-40B4-BE49-F238E27FC236}">
                  <a16:creationId xmlns:a16="http://schemas.microsoft.com/office/drawing/2014/main" id="{626E9102-6E9B-412B-AF89-F47CF7DF07B2}"/>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0" name="Freeform 52">
              <a:extLst>
                <a:ext uri="{FF2B5EF4-FFF2-40B4-BE49-F238E27FC236}">
                  <a16:creationId xmlns:a16="http://schemas.microsoft.com/office/drawing/2014/main" id="{08DE1EB2-9106-41B3-B7D2-670AA41773D8}"/>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1" name="Line 54">
              <a:extLst>
                <a:ext uri="{FF2B5EF4-FFF2-40B4-BE49-F238E27FC236}">
                  <a16:creationId xmlns:a16="http://schemas.microsoft.com/office/drawing/2014/main" id="{57FF4B63-1999-4868-AFA6-9517B923BBD4}"/>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2" name="Line 55">
              <a:extLst>
                <a:ext uri="{FF2B5EF4-FFF2-40B4-BE49-F238E27FC236}">
                  <a16:creationId xmlns:a16="http://schemas.microsoft.com/office/drawing/2014/main" id="{8BBB1D39-631D-4141-8D5F-9F54F30AE55F}"/>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4" name="Line 56">
              <a:extLst>
                <a:ext uri="{FF2B5EF4-FFF2-40B4-BE49-F238E27FC236}">
                  <a16:creationId xmlns:a16="http://schemas.microsoft.com/office/drawing/2014/main" id="{C87BD0B7-AFDF-433F-88A5-9BBEA27A46CD}"/>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5" name="Freeform 57">
              <a:extLst>
                <a:ext uri="{FF2B5EF4-FFF2-40B4-BE49-F238E27FC236}">
                  <a16:creationId xmlns:a16="http://schemas.microsoft.com/office/drawing/2014/main" id="{B4A69A55-F2BC-457D-ACD1-609D9EED60F7}"/>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6" name="Freeform 58">
              <a:extLst>
                <a:ext uri="{FF2B5EF4-FFF2-40B4-BE49-F238E27FC236}">
                  <a16:creationId xmlns:a16="http://schemas.microsoft.com/office/drawing/2014/main" id="{8DF0E740-7CF9-403B-92DE-5F3786EB6FB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7" name="Freeform 59">
              <a:extLst>
                <a:ext uri="{FF2B5EF4-FFF2-40B4-BE49-F238E27FC236}">
                  <a16:creationId xmlns:a16="http://schemas.microsoft.com/office/drawing/2014/main" id="{C280B7C2-1E45-4E5B-9A2F-6E9387BEC87F}"/>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8" name="Freeform 60">
              <a:extLst>
                <a:ext uri="{FF2B5EF4-FFF2-40B4-BE49-F238E27FC236}">
                  <a16:creationId xmlns:a16="http://schemas.microsoft.com/office/drawing/2014/main" id="{8629C44B-7AF8-45ED-AB9D-6E57586031CC}"/>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09" name="Freeform 61">
              <a:extLst>
                <a:ext uri="{FF2B5EF4-FFF2-40B4-BE49-F238E27FC236}">
                  <a16:creationId xmlns:a16="http://schemas.microsoft.com/office/drawing/2014/main" id="{418D7F13-D774-433B-8B65-A47B1236C100}"/>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0" name="Line 62">
              <a:extLst>
                <a:ext uri="{FF2B5EF4-FFF2-40B4-BE49-F238E27FC236}">
                  <a16:creationId xmlns:a16="http://schemas.microsoft.com/office/drawing/2014/main" id="{8AA05C46-51BD-424D-916A-248236E46B38}"/>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1" name="Line 63">
              <a:extLst>
                <a:ext uri="{FF2B5EF4-FFF2-40B4-BE49-F238E27FC236}">
                  <a16:creationId xmlns:a16="http://schemas.microsoft.com/office/drawing/2014/main" id="{29F6809C-BB97-4D5B-8043-7739154145CB}"/>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6" name="Line 64">
              <a:extLst>
                <a:ext uri="{FF2B5EF4-FFF2-40B4-BE49-F238E27FC236}">
                  <a16:creationId xmlns:a16="http://schemas.microsoft.com/office/drawing/2014/main" id="{14A49383-B6C7-476E-83E7-E445A768C3B3}"/>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7" name="Line 65">
              <a:extLst>
                <a:ext uri="{FF2B5EF4-FFF2-40B4-BE49-F238E27FC236}">
                  <a16:creationId xmlns:a16="http://schemas.microsoft.com/office/drawing/2014/main" id="{3665A911-D7CB-4B66-B0EB-AC6B8B6BAF8D}"/>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18" name="Freeform 66">
              <a:extLst>
                <a:ext uri="{FF2B5EF4-FFF2-40B4-BE49-F238E27FC236}">
                  <a16:creationId xmlns:a16="http://schemas.microsoft.com/office/drawing/2014/main" id="{FFBE1203-72A0-436A-90A3-663EE569FADF}"/>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219" name="Group 218">
              <a:extLst>
                <a:ext uri="{FF2B5EF4-FFF2-40B4-BE49-F238E27FC236}">
                  <a16:creationId xmlns:a16="http://schemas.microsoft.com/office/drawing/2014/main" id="{E2169B67-51B3-402D-B8CB-422CA7A8BB96}"/>
                </a:ext>
              </a:extLst>
            </p:cNvPr>
            <p:cNvGrpSpPr/>
            <p:nvPr/>
          </p:nvGrpSpPr>
          <p:grpSpPr>
            <a:xfrm>
              <a:off x="10913128" y="4544291"/>
              <a:ext cx="243440" cy="185324"/>
              <a:chOff x="2502877" y="2643553"/>
              <a:chExt cx="3651737" cy="2779942"/>
            </a:xfrm>
            <a:grpFill/>
          </p:grpSpPr>
          <p:sp>
            <p:nvSpPr>
              <p:cNvPr id="220" name="Freeform: Shape 581">
                <a:extLst>
                  <a:ext uri="{FF2B5EF4-FFF2-40B4-BE49-F238E27FC236}">
                    <a16:creationId xmlns:a16="http://schemas.microsoft.com/office/drawing/2014/main" id="{EB520B9E-DB9A-44DC-B165-5FE91CB22E33}"/>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D64634C9-CA88-4F89-8780-E8B63A562AAB}"/>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281D78F-99EF-4AFA-A10B-E8618CA2D0C4}"/>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D9017364-17D2-4A61-BEF2-AD05AD56C1AA}"/>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298A34-D466-414F-A05E-6D7A92BAE7B9}"/>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25" name="Connector: Elbow 224">
            <a:extLst>
              <a:ext uri="{FF2B5EF4-FFF2-40B4-BE49-F238E27FC236}">
                <a16:creationId xmlns:a16="http://schemas.microsoft.com/office/drawing/2014/main" id="{8026C74D-4EDC-473F-B431-7E7450DF7F57}"/>
              </a:ext>
            </a:extLst>
          </p:cNvPr>
          <p:cNvCxnSpPr>
            <a:cxnSpLocks/>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63B4645E-956B-4A28-A130-3FEED2172EF7}"/>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9FCDC4EA-B8F8-442E-82F7-7359CBAC8598}"/>
              </a:ext>
            </a:extLst>
          </p:cNvPr>
          <p:cNvCxnSpPr>
            <a:cxnSpLocks/>
            <a:stCxn id="197" idx="3"/>
            <a:endCxn id="164"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1A520C4-FDF0-4D30-9874-DBC16EAB9B62}"/>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587D1CC6-9641-49DC-B645-2BD01C64D9BE}"/>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cxnSp>
        <p:nvCxnSpPr>
          <p:cNvPr id="231" name="Straight Arrow Connector 230">
            <a:extLst>
              <a:ext uri="{FF2B5EF4-FFF2-40B4-BE49-F238E27FC236}">
                <a16:creationId xmlns:a16="http://schemas.microsoft.com/office/drawing/2014/main" id="{843F1660-DDA7-4B89-AC61-7F6CA60FA1D5}"/>
              </a:ext>
            </a:extLst>
          </p:cNvPr>
          <p:cNvCxnSpPr>
            <a:cxnSpLocks/>
            <a:endCxn id="229" idx="1"/>
          </p:cNvCxnSpPr>
          <p:nvPr/>
        </p:nvCxnSpPr>
        <p:spPr>
          <a:xfrm>
            <a:off x="5648144" y="3728670"/>
            <a:ext cx="2971666" cy="75515"/>
          </a:xfrm>
          <a:prstGeom prst="straightConnector1">
            <a:avLst/>
          </a:prstGeom>
          <a:ln w="38100">
            <a:solidFill>
              <a:schemeClr val="tx2"/>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76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895" y="1744911"/>
            <a:ext cx="12114082" cy="4013406"/>
          </a:xfrm>
        </p:spPr>
        <p:txBody>
          <a:bodyPr/>
          <a:lstStyle/>
          <a:p>
            <a:pPr marL="571500" indent="-571500">
              <a:buFont typeface="Arial" panose="020B0604020202020204" pitchFamily="34" charset="0"/>
              <a:buChar char="•"/>
            </a:pPr>
            <a:r>
              <a:rPr lang="en-US" sz="3200" dirty="0"/>
              <a:t>Store large volumes of data.</a:t>
            </a:r>
          </a:p>
          <a:p>
            <a:pPr marL="571500" indent="-571500">
              <a:buFont typeface="Arial" panose="020B0604020202020204" pitchFamily="34" charset="0"/>
              <a:buChar char="•"/>
            </a:pPr>
            <a:r>
              <a:rPr lang="en-US" sz="3200" dirty="0"/>
              <a:t>Consolidate disparate data into a single location.</a:t>
            </a:r>
          </a:p>
          <a:p>
            <a:pPr marL="571500" indent="-571500">
              <a:buFont typeface="Arial" panose="020B0604020202020204" pitchFamily="34" charset="0"/>
              <a:buChar char="•"/>
            </a:pPr>
            <a:r>
              <a:rPr lang="en-US" sz="3200" dirty="0"/>
              <a:t>Shape, model, transform and aggregate data.</a:t>
            </a:r>
          </a:p>
          <a:p>
            <a:pPr marL="571500" indent="-571500">
              <a:buFont typeface="Arial" panose="020B0604020202020204" pitchFamily="34" charset="0"/>
              <a:buChar char="•"/>
            </a:pPr>
            <a:r>
              <a:rPr lang="en-US" sz="3200" dirty="0"/>
              <a:t>Perform query analysis across large datasets.</a:t>
            </a:r>
          </a:p>
          <a:p>
            <a:pPr marL="571500" indent="-571500">
              <a:buFont typeface="Arial" panose="020B0604020202020204" pitchFamily="34" charset="0"/>
              <a:buChar char="•"/>
            </a:pPr>
            <a:r>
              <a:rPr lang="en-US" sz="3200" dirty="0"/>
              <a:t>Ad-hoc reporting across large data volumes.</a:t>
            </a:r>
          </a:p>
          <a:p>
            <a:pPr marL="571500" indent="-571500">
              <a:buFont typeface="Arial" panose="020B0604020202020204" pitchFamily="34" charset="0"/>
              <a:buChar char="•"/>
            </a:pPr>
            <a:r>
              <a:rPr lang="en-US" sz="3200"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896" y="983020"/>
            <a:ext cx="11887100" cy="572383"/>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999" y="5859127"/>
            <a:ext cx="11452658" cy="899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4896" dirty="0">
                <a:gradFill>
                  <a:gsLst>
                    <a:gs pos="0">
                      <a:srgbClr val="FFFFFF"/>
                    </a:gs>
                    <a:gs pos="100000">
                      <a:srgbClr val="FFFFFF"/>
                    </a:gs>
                  </a:gsLst>
                  <a:lin ang="5400000" scaled="0"/>
                </a:gradFill>
                <a:latin typeface="Segoe UI Semilight"/>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895" y="1744910"/>
            <a:ext cx="12114082" cy="1550684"/>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896" y="1324907"/>
            <a:ext cx="11887100" cy="572383"/>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895" y="4528436"/>
            <a:ext cx="12114082" cy="1063569"/>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US" sz="2800" dirty="0">
                <a:gradFill>
                  <a:gsLst>
                    <a:gs pos="1250">
                      <a:srgbClr val="353535"/>
                    </a:gs>
                    <a:gs pos="100000">
                      <a:srgbClr val="353535"/>
                    </a:gs>
                  </a:gsLst>
                  <a:lin ang="5400000" scaled="0"/>
                </a:gradFill>
                <a:latin typeface="Segoe UI Light"/>
              </a:rPr>
              <a:t>Row by row processing needs.</a:t>
            </a:r>
          </a:p>
          <a:p>
            <a:pPr defTabSz="932563"/>
            <a:r>
              <a:rPr lang="en-US" sz="2800" dirty="0">
                <a:gradFill>
                  <a:gsLst>
                    <a:gs pos="1250">
                      <a:srgbClr val="353535"/>
                    </a:gs>
                    <a:gs pos="100000">
                      <a:srgbClr val="353535"/>
                    </a:gs>
                  </a:gsLst>
                  <a:lin ang="5400000" scaled="0"/>
                </a:gradFill>
                <a:latin typeface="Segoe UI Light"/>
              </a:rPr>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896" y="4067717"/>
            <a:ext cx="11887100" cy="58015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r>
              <a:rPr lang="en-GB" dirty="0">
                <a:solidFill>
                  <a:srgbClr val="0078D7"/>
                </a:solidFill>
                <a:latin typeface="Segoe UI Light"/>
              </a:rPr>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7778" y="162558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49852" y="1823529"/>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498" y="202147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591" y="2219416"/>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7778" y="241736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591" y="2979264"/>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667" y="3177207"/>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312" y="3375152"/>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405" y="3573095"/>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591" y="3771040"/>
            <a:ext cx="782416"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289" y="4809781"/>
            <a:ext cx="460497" cy="132976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2897" y="4809782"/>
            <a:ext cx="460496" cy="1329761"/>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431" y="4378955"/>
            <a:ext cx="978131" cy="506752"/>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GB"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811" y="2889696"/>
            <a:ext cx="797813" cy="91914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5" tIns="46616" rIns="69925" bIns="46616" rtlCol="0" anchor="b" anchorCtr="0"/>
              <a:lstStyle/>
              <a:p>
                <a:pPr defTabSz="950596"/>
                <a:endParaRPr lang="en-US" sz="1529" dirty="0">
                  <a:gradFill flip="none" rotWithShape="1">
                    <a:gsLst>
                      <a:gs pos="0">
                        <a:srgbClr val="FFFFFF"/>
                      </a:gs>
                      <a:gs pos="100000">
                        <a:srgbClr val="FFFFFF"/>
                      </a:gs>
                    </a:gsLst>
                    <a:lin ang="5400000" scaled="0"/>
                    <a:tileRect/>
                  </a:gradFill>
                  <a:latin typeface="Segoe UI Semilight"/>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51121"/>
              <a:endParaRPr lang="en-US" sz="1836" dirty="0">
                <a:solidFill>
                  <a:srgbClr val="404040"/>
                </a:solidFill>
                <a:latin typeface="Segoe UI Semilight"/>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517" y="1513134"/>
            <a:ext cx="850401" cy="85040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sz="1836">
              <a:solidFill>
                <a:prstClr val="white"/>
              </a:solidFill>
              <a:latin typeface="Segoe UI Semilight"/>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3588" y="1606732"/>
            <a:ext cx="1047760" cy="903693"/>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dirty="0">
                    <a:solidFill>
                      <a:prstClr val="black"/>
                    </a:solidFill>
                    <a:latin typeface="Segoe UI Semilight"/>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sz="4080">
                    <a:solidFill>
                      <a:prstClr val="black"/>
                    </a:solidFill>
                    <a:latin typeface="Segoe UI Semilight"/>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81" cy="131672"/>
              </a:xfrm>
              <a:prstGeom prst="rect">
                <a:avLst/>
              </a:prstGeom>
            </p:spPr>
            <p:txBody>
              <a:bodyPr wrap="none" lIns="0" tIns="0" rIns="0" bIns="0">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81" tIns="48392" rIns="48392" bIns="96781" numCol="1" spcCol="0" rtlCol="0" fromWordArt="0" anchor="b" anchorCtr="0" forceAA="0" compatLnSpc="1">
                <a:prstTxWarp prst="textNoShape">
                  <a:avLst/>
                </a:prstTxWarp>
                <a:noAutofit/>
              </a:bodyPr>
              <a:lstStyle/>
              <a:p>
                <a:pPr algn="ctr" defTabSz="967446"/>
                <a:endParaRPr lang="en-US" sz="2040" spc="-53" dirty="0" err="1">
                  <a:solidFill>
                    <a:srgbClr val="B4009E"/>
                  </a:solidFill>
                  <a:latin typeface="Segoe UI Semilight"/>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2979" y="4150704"/>
            <a:ext cx="1118425" cy="971369"/>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39728" y="2858025"/>
            <a:ext cx="1118425" cy="971369"/>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088" y="5799046"/>
            <a:ext cx="794203" cy="791034"/>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latin typeface="Segoe UI Semilight"/>
              </a:endParaRPr>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prstClr val="black"/>
                </a:solidFill>
                <a:latin typeface="Segoe UI Semilight"/>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152" y="4138994"/>
            <a:ext cx="1450393" cy="1407437"/>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dirty="0">
                    <a:solidFill>
                      <a:prstClr val="black"/>
                    </a:solidFill>
                    <a:latin typeface="Segoe UI Semilight"/>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47" tIns="46623" rIns="93247" bIns="46623" numCol="1" anchor="ctr" anchorCtr="0" compatLnSpc="1">
                  <a:prstTxWarp prst="textNoShape">
                    <a:avLst/>
                  </a:prstTxWarp>
                </a:bodyPr>
                <a:lstStyle/>
                <a:p>
                  <a:pPr defTabSz="932563"/>
                  <a:endParaRPr lang="en-US" sz="4080">
                    <a:solidFill>
                      <a:prstClr val="black"/>
                    </a:solidFill>
                    <a:latin typeface="Segoe UI Semilight"/>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67"/>
                <a:ext cx="171453" cy="125086"/>
              </a:xfrm>
              <a:prstGeom prst="rect">
                <a:avLst/>
              </a:prstGeom>
            </p:spPr>
            <p:txBody>
              <a:bodyPr wrap="none" lIns="0" tIns="0" rIns="0" bIns="0" anchor="ctr">
                <a:spAutoFit/>
              </a:bodyPr>
              <a:lstStyle/>
              <a:p>
                <a:pPr defTabSz="932563"/>
                <a:r>
                  <a:rPr lang="en-US" sz="1632" b="1" spc="-51" dirty="0">
                    <a:solidFill>
                      <a:prstClr val="white"/>
                    </a:solidFill>
                    <a:latin typeface="Segoe UI Semilight"/>
                  </a:rPr>
                  <a:t>SQL</a:t>
                </a:r>
                <a:endParaRPr lang="en-US" sz="2040" b="1" spc="-51" dirty="0">
                  <a:solidFill>
                    <a:prstClr val="white"/>
                  </a:solidFill>
                  <a:latin typeface="Segoe UI Semilight"/>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263155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Data Warehouse </a:t>
            </a:r>
            <a:br>
              <a:rPr lang="en-US" dirty="0"/>
            </a:br>
            <a:r>
              <a:rPr lang="en-US" dirty="0"/>
              <a:t>Architecture &amp; 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3" name="Rectangle 2">
            <a:extLst>
              <a:ext uri="{FF2B5EF4-FFF2-40B4-BE49-F238E27FC236}">
                <a16:creationId xmlns:a16="http://schemas.microsoft.com/office/drawing/2014/main" id="{94290520-C144-41AE-A377-BFE6E5F38118}"/>
              </a:ext>
            </a:extLst>
          </p:cNvPr>
          <p:cNvSpPr/>
          <p:nvPr/>
        </p:nvSpPr>
        <p:spPr>
          <a:xfrm>
            <a:off x="366712" y="5781713"/>
            <a:ext cx="11576243" cy="646331"/>
          </a:xfrm>
          <a:prstGeom prst="rect">
            <a:avLst/>
          </a:prstGeom>
        </p:spPr>
        <p:txBody>
          <a:bodyPr wrap="square">
            <a:spAutoFit/>
          </a:bodyPr>
          <a:lstStyle/>
          <a:p>
            <a:r>
              <a:rPr lang="en-US" dirty="0">
                <a:solidFill>
                  <a:srgbClr val="FFFFFF"/>
                </a:solidFill>
                <a:latin typeface="Consolas" panose="020B0609020204030204" pitchFamily="49" charset="0"/>
              </a:rPr>
              <a:t> Azure SQL Data Warehouse Current release notes </a:t>
            </a:r>
          </a:p>
          <a:p>
            <a:r>
              <a:rPr lang="en-US" dirty="0">
                <a:solidFill>
                  <a:srgbClr val="FFFFFF"/>
                </a:solidFill>
                <a:latin typeface="Consolas" panose="020B0609020204030204" pitchFamily="49" charset="0"/>
                <a:hlinkClick r:id="rId3"/>
              </a:rPr>
              <a:t>https://docs.microsoft.com/en-us/azure/sql-data-warehouse/release-notes-10-0-10106-0</a:t>
            </a:r>
            <a:r>
              <a:rPr lang="en-US" dirty="0">
                <a:solidFill>
                  <a:srgbClr val="FFFFFF"/>
                </a:solidFill>
                <a:latin typeface="Consolas" panose="020B0609020204030204" pitchFamily="49" charset="0"/>
              </a:rPr>
              <a:t>  </a:t>
            </a:r>
          </a:p>
        </p:txBody>
      </p:sp>
    </p:spTree>
    <p:extLst>
      <p:ext uri="{BB962C8B-B14F-4D97-AF65-F5344CB8AC3E}">
        <p14:creationId xmlns:p14="http://schemas.microsoft.com/office/powerpoint/2010/main" val="14270256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5" name="Picture 4">
            <a:extLst>
              <a:ext uri="{FF2B5EF4-FFF2-40B4-BE49-F238E27FC236}">
                <a16:creationId xmlns:a16="http://schemas.microsoft.com/office/drawing/2014/main" id="{A95DB991-7A84-4927-A75A-BF03937BF14F}"/>
              </a:ext>
            </a:extLst>
          </p:cNvPr>
          <p:cNvPicPr>
            <a:picLocks noChangeAspect="1"/>
          </p:cNvPicPr>
          <p:nvPr/>
        </p:nvPicPr>
        <p:blipFill>
          <a:blip r:embed="rId3"/>
          <a:stretch>
            <a:fillRect/>
          </a:stretch>
        </p:blipFill>
        <p:spPr>
          <a:xfrm>
            <a:off x="3292868" y="-1"/>
            <a:ext cx="7390442" cy="6994525"/>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Independently size compute power irrespective of your storage needs.</a:t>
            </a:r>
          </a:p>
          <a:p>
            <a:pPr marL="342900" lvl="0" indent="-342900">
              <a:buFont typeface="Arial" panose="020B0604020202020204" pitchFamily="34" charset="0"/>
              <a:buChar char="•"/>
              <a:defRPr/>
            </a:pPr>
            <a:r>
              <a:rPr lang="en-US" dirty="0">
                <a:solidFill>
                  <a:srgbClr val="353535"/>
                </a:solidFill>
              </a:rPr>
              <a:t>Grow or shrink compute power without moving data.</a:t>
            </a:r>
          </a:p>
          <a:p>
            <a:pPr marL="342900" lvl="0" indent="-342900">
              <a:buFont typeface="Arial" panose="020B0604020202020204" pitchFamily="34" charset="0"/>
              <a:buChar char="•"/>
              <a:defRPr/>
            </a:pPr>
            <a:r>
              <a:rPr lang="en-US" dirty="0">
                <a:solidFill>
                  <a:srgbClr val="353535"/>
                </a:solidFill>
              </a:rPr>
              <a:t>Pause compute capacity while leaving data intact, so you only pay for storage.</a:t>
            </a:r>
          </a:p>
          <a:p>
            <a:pPr marL="342900" lvl="0" indent="-342900">
              <a:buFont typeface="Arial" panose="020B0604020202020204" pitchFamily="34" charset="0"/>
              <a:buChar char="•"/>
              <a:defRPr/>
            </a:pPr>
            <a:r>
              <a:rPr lang="en-US" dirty="0">
                <a:solidFill>
                  <a:srgbClr val="353535"/>
                </a:solidFill>
              </a:rPr>
              <a:t>Resume compute capacity during operational hours.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855462" cy="37484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Decoupled Storage allows: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32598A33-7DB6-4D17-A601-7224940A39DB}"/>
              </a:ext>
            </a:extLst>
          </p:cNvPr>
          <p:cNvSpPr/>
          <p:nvPr/>
        </p:nvSpPr>
        <p:spPr>
          <a:xfrm>
            <a:off x="122237" y="6011862"/>
            <a:ext cx="6216650" cy="923330"/>
          </a:xfrm>
          <a:prstGeom prst="rect">
            <a:avLst/>
          </a:prstGeom>
        </p:spPr>
        <p:txBody>
          <a:bodyPr>
            <a:spAutoFit/>
          </a:bodyPr>
          <a:lstStyle/>
          <a:p>
            <a:r>
              <a:rPr lang="en-US" dirty="0">
                <a:hlinkClick r:id="rId4"/>
              </a:rPr>
              <a:t>Reference - https://docs.microsoft.com/en-us/azure/sql-data-warehouse/massively-parallel-processing-mpp-architecture</a:t>
            </a:r>
            <a:endParaRPr lang="en-US" dirty="0"/>
          </a:p>
        </p:txBody>
      </p:sp>
    </p:spTree>
    <p:extLst>
      <p:ext uri="{BB962C8B-B14F-4D97-AF65-F5344CB8AC3E}">
        <p14:creationId xmlns:p14="http://schemas.microsoft.com/office/powerpoint/2010/main" val="11674302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Overview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80499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SQL Data Warehouse uses a node-based architecture. </a:t>
            </a:r>
          </a:p>
          <a:p>
            <a:pPr marL="342900" lvl="0" indent="-342900">
              <a:buFont typeface="Arial" panose="020B0604020202020204" pitchFamily="34" charset="0"/>
              <a:buChar char="•"/>
              <a:defRPr/>
            </a:pPr>
            <a:r>
              <a:rPr lang="en-US" dirty="0">
                <a:solidFill>
                  <a:srgbClr val="353535"/>
                </a:solidFill>
              </a:rPr>
              <a:t>Applications connect and issue T-SQL commands to a Control node, single point of entry </a:t>
            </a:r>
          </a:p>
          <a:p>
            <a:pPr marL="342900" lvl="0" indent="-342900">
              <a:buFont typeface="Arial" panose="020B0604020202020204" pitchFamily="34" charset="0"/>
              <a:buChar char="•"/>
              <a:defRPr/>
            </a:pPr>
            <a:r>
              <a:rPr lang="en-US" dirty="0">
                <a:solidFill>
                  <a:srgbClr val="353535"/>
                </a:solidFill>
              </a:rPr>
              <a:t>The Control node runs the MPP engine which optimizes queries for parallel processing, and then passes operations to Compute nodes to do their work in parallel. </a:t>
            </a:r>
          </a:p>
          <a:p>
            <a:pPr marL="342900" lvl="0" indent="-342900">
              <a:buFont typeface="Arial" panose="020B0604020202020204" pitchFamily="34" charset="0"/>
              <a:buChar char="•"/>
              <a:defRPr/>
            </a:pPr>
            <a:r>
              <a:rPr lang="en-US" dirty="0">
                <a:solidFill>
                  <a:srgbClr val="353535"/>
                </a:solidFill>
              </a:rPr>
              <a:t>The Compute nodes store all user data in Azure Storage and run the parallel queries. </a:t>
            </a:r>
          </a:p>
          <a:p>
            <a:pPr marL="342900" lvl="0" indent="-342900">
              <a:buFont typeface="Arial" panose="020B0604020202020204" pitchFamily="34" charset="0"/>
              <a:buChar char="•"/>
              <a:defRPr/>
            </a:pPr>
            <a:r>
              <a:rPr lang="en-US" dirty="0">
                <a:solidFill>
                  <a:srgbClr val="353535"/>
                </a:solidFill>
              </a:rPr>
              <a:t>The Data Movement Service (DMS)  moves data across the nodes as necessary to run queries in parallel and return accurate results.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39103204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Azure Storage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2650554"/>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Data is stored and managed by Azure storage</a:t>
            </a:r>
          </a:p>
          <a:p>
            <a:pPr marL="342900" lvl="0" indent="-342900">
              <a:buFont typeface="Arial" panose="020B0604020202020204" pitchFamily="34" charset="0"/>
              <a:buChar char="•"/>
              <a:defRPr/>
            </a:pPr>
            <a:r>
              <a:rPr lang="en-US" dirty="0">
                <a:solidFill>
                  <a:srgbClr val="353535"/>
                </a:solidFill>
              </a:rPr>
              <a:t>The data itself is </a:t>
            </a:r>
            <a:r>
              <a:rPr lang="en-US" b="1" dirty="0" err="1">
                <a:solidFill>
                  <a:srgbClr val="353535"/>
                </a:solidFill>
              </a:rPr>
              <a:t>sharded</a:t>
            </a:r>
            <a:r>
              <a:rPr lang="en-US" b="1" dirty="0">
                <a:solidFill>
                  <a:srgbClr val="353535"/>
                </a:solidFill>
              </a:rPr>
              <a:t> into distributions </a:t>
            </a:r>
            <a:r>
              <a:rPr lang="en-US" dirty="0">
                <a:solidFill>
                  <a:srgbClr val="353535"/>
                </a:solidFill>
              </a:rPr>
              <a:t>to optimize the performance of the system. </a:t>
            </a:r>
          </a:p>
          <a:p>
            <a:pPr marL="342900" lvl="0" indent="-342900">
              <a:buFont typeface="Arial" panose="020B0604020202020204" pitchFamily="34" charset="0"/>
              <a:buChar char="•"/>
              <a:defRPr/>
            </a:pPr>
            <a:r>
              <a:rPr lang="en-US" dirty="0">
                <a:solidFill>
                  <a:srgbClr val="353535"/>
                </a:solidFill>
              </a:rPr>
              <a:t>You can choose which </a:t>
            </a:r>
            <a:r>
              <a:rPr lang="en-US" dirty="0" err="1">
                <a:solidFill>
                  <a:srgbClr val="353535"/>
                </a:solidFill>
              </a:rPr>
              <a:t>sharding</a:t>
            </a:r>
            <a:r>
              <a:rPr lang="en-US" dirty="0">
                <a:solidFill>
                  <a:srgbClr val="353535"/>
                </a:solidFill>
              </a:rPr>
              <a:t> pattern to use to distribute the data when you define the table. SQL Data Warehouse supports these </a:t>
            </a:r>
            <a:r>
              <a:rPr lang="en-US" dirty="0" err="1">
                <a:solidFill>
                  <a:srgbClr val="353535"/>
                </a:solidFill>
              </a:rPr>
              <a:t>sharding</a:t>
            </a:r>
            <a:r>
              <a:rPr lang="en-US" dirty="0">
                <a:solidFill>
                  <a:srgbClr val="353535"/>
                </a:solidFill>
              </a:rPr>
              <a:t> patterns:</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
        <p:nvSpPr>
          <p:cNvPr id="4" name="Rectangle 3">
            <a:extLst>
              <a:ext uri="{FF2B5EF4-FFF2-40B4-BE49-F238E27FC236}">
                <a16:creationId xmlns:a16="http://schemas.microsoft.com/office/drawing/2014/main" id="{FB1153A3-EF16-4457-929D-915D3199204D}"/>
              </a:ext>
            </a:extLst>
          </p:cNvPr>
          <p:cNvSpPr/>
          <p:nvPr/>
        </p:nvSpPr>
        <p:spPr>
          <a:xfrm>
            <a:off x="1493837" y="4605232"/>
            <a:ext cx="6216650" cy="923330"/>
          </a:xfrm>
          <a:prstGeom prst="rect">
            <a:avLst/>
          </a:prstGeom>
        </p:spPr>
        <p:txBody>
          <a:bodyPr>
            <a:spAutoFit/>
          </a:bodyPr>
          <a:lstStyle/>
          <a:p>
            <a:pPr marL="342900" indent="-342900">
              <a:buFont typeface="Arial" panose="020B0604020202020204" pitchFamily="34" charset="0"/>
              <a:buChar char="•"/>
              <a:defRPr/>
            </a:pPr>
            <a:r>
              <a:rPr lang="en-US" dirty="0">
                <a:solidFill>
                  <a:srgbClr val="353535"/>
                </a:solidFill>
              </a:rPr>
              <a:t>Hash</a:t>
            </a:r>
          </a:p>
          <a:p>
            <a:pPr marL="342900" indent="-342900">
              <a:buFont typeface="Arial" panose="020B0604020202020204" pitchFamily="34" charset="0"/>
              <a:buChar char="•"/>
              <a:defRPr/>
            </a:pPr>
            <a:r>
              <a:rPr lang="en-US" dirty="0">
                <a:solidFill>
                  <a:srgbClr val="353535"/>
                </a:solidFill>
              </a:rPr>
              <a:t>Round Robin</a:t>
            </a:r>
          </a:p>
          <a:p>
            <a:pPr marL="342900" indent="-342900">
              <a:buFont typeface="Arial" panose="020B0604020202020204" pitchFamily="34" charset="0"/>
              <a:buChar char="•"/>
              <a:defRPr/>
            </a:pPr>
            <a:r>
              <a:rPr lang="en-US" dirty="0">
                <a:solidFill>
                  <a:srgbClr val="353535"/>
                </a:solidFill>
              </a:rPr>
              <a:t>Replicate</a:t>
            </a:r>
          </a:p>
        </p:txBody>
      </p:sp>
    </p:spTree>
    <p:extLst>
      <p:ext uri="{BB962C8B-B14F-4D97-AF65-F5344CB8AC3E}">
        <p14:creationId xmlns:p14="http://schemas.microsoft.com/office/powerpoint/2010/main" val="31970695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Control Node </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112219"/>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brain of the data warehouse</a:t>
            </a:r>
          </a:p>
          <a:p>
            <a:pPr marL="342900" lvl="0" indent="-342900">
              <a:buFont typeface="Arial" panose="020B0604020202020204" pitchFamily="34" charset="0"/>
              <a:buChar char="•"/>
              <a:defRPr/>
            </a:pPr>
            <a:r>
              <a:rPr lang="en-US" dirty="0">
                <a:solidFill>
                  <a:srgbClr val="353535"/>
                </a:solidFill>
              </a:rPr>
              <a:t>The front end that interacts with all applications and connections. </a:t>
            </a:r>
          </a:p>
          <a:p>
            <a:pPr marL="342900" lvl="0" indent="-342900">
              <a:buFont typeface="Arial" panose="020B0604020202020204" pitchFamily="34" charset="0"/>
              <a:buChar char="•"/>
              <a:defRPr/>
            </a:pPr>
            <a:r>
              <a:rPr lang="en-US" dirty="0">
                <a:solidFill>
                  <a:srgbClr val="353535"/>
                </a:solidFill>
              </a:rPr>
              <a:t>MPP engine runs on the Control node to optimize and coordinate parallel queries. </a:t>
            </a:r>
          </a:p>
          <a:p>
            <a:pPr marL="342900" lvl="0" indent="-342900">
              <a:buFont typeface="Arial" panose="020B0604020202020204" pitchFamily="34" charset="0"/>
              <a:buChar char="•"/>
              <a:defRPr/>
            </a:pPr>
            <a:r>
              <a:rPr lang="en-US" dirty="0">
                <a:solidFill>
                  <a:srgbClr val="353535"/>
                </a:solidFill>
              </a:rPr>
              <a:t>The Control node transforms a submit a T-SQL query into queries that run against each distribution in parallel.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28896453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Compute Nodes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465110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Provide the computational power. </a:t>
            </a:r>
          </a:p>
          <a:p>
            <a:pPr marL="342900" lvl="0" indent="-342900">
              <a:buFont typeface="Arial" panose="020B0604020202020204" pitchFamily="34" charset="0"/>
              <a:buChar char="•"/>
              <a:defRPr/>
            </a:pPr>
            <a:r>
              <a:rPr lang="en-US" dirty="0">
                <a:solidFill>
                  <a:srgbClr val="353535"/>
                </a:solidFill>
              </a:rPr>
              <a:t>Distributions map to Compute nodes for processing. </a:t>
            </a:r>
          </a:p>
          <a:p>
            <a:pPr marL="342900" lvl="0" indent="-342900">
              <a:buFont typeface="Arial" panose="020B0604020202020204" pitchFamily="34" charset="0"/>
              <a:buChar char="•"/>
              <a:defRPr/>
            </a:pPr>
            <a:r>
              <a:rPr lang="en-US" dirty="0">
                <a:solidFill>
                  <a:srgbClr val="353535"/>
                </a:solidFill>
              </a:rPr>
              <a:t>Scale Up compute resources, SQL Data Warehouse re-maps the distributions to the available Compute nodes which ranges from 1 to 60</a:t>
            </a:r>
          </a:p>
          <a:p>
            <a:pPr marL="342900" lvl="0" indent="-342900">
              <a:buFont typeface="Arial" panose="020B0604020202020204" pitchFamily="34" charset="0"/>
              <a:buChar char="•"/>
              <a:defRPr/>
            </a:pPr>
            <a:r>
              <a:rPr lang="en-US" dirty="0">
                <a:solidFill>
                  <a:srgbClr val="353535"/>
                </a:solidFill>
              </a:rPr>
              <a:t>Each Compute node has a node ID that is visible in system views. </a:t>
            </a:r>
            <a:r>
              <a:rPr lang="en-US" dirty="0">
                <a:hlinkClick r:id="rId3"/>
              </a:rPr>
              <a:t>https://docs.microsoft.com/en-us/sql/relational-databases/system-catalog-views/sql-data-warehouse-and-parallel-data-warehouse-catalog-views?view=aps-pdw-2016-au7</a:t>
            </a:r>
            <a:r>
              <a:rPr lang="en-US" dirty="0"/>
              <a:t> </a:t>
            </a:r>
            <a:endParaRPr lang="en-US" dirty="0">
              <a:solidFill>
                <a:srgbClr val="353535"/>
              </a:solidFill>
            </a:endParaRP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4"/>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38216933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Data Movement Service</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1573336"/>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The data transport technology that coordinates data movement between the Compute nodes.</a:t>
            </a:r>
          </a:p>
          <a:p>
            <a:pPr marL="342900" lvl="0" indent="-342900">
              <a:buFont typeface="Arial" panose="020B0604020202020204" pitchFamily="34" charset="0"/>
              <a:buChar char="•"/>
              <a:defRPr/>
            </a:pPr>
            <a:r>
              <a:rPr lang="en-US" dirty="0">
                <a:solidFill>
                  <a:srgbClr val="353535"/>
                </a:solidFill>
              </a:rPr>
              <a:t>Some queries require data movement to ensure the parallel queries return accurate results.  </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1149672" cy="382308"/>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Overview</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50F041D7-E3E4-4BBE-A917-AFF770E516B9}"/>
              </a:ext>
            </a:extLst>
          </p:cNvPr>
          <p:cNvPicPr>
            <a:picLocks noChangeAspect="1"/>
          </p:cNvPicPr>
          <p:nvPr/>
        </p:nvPicPr>
        <p:blipFill>
          <a:blip r:embed="rId3"/>
          <a:stretch>
            <a:fillRect/>
          </a:stretch>
        </p:blipFill>
        <p:spPr>
          <a:xfrm>
            <a:off x="6446571" y="1516062"/>
            <a:ext cx="5089299" cy="3773245"/>
          </a:xfrm>
          <a:prstGeom prst="rect">
            <a:avLst/>
          </a:prstGeom>
        </p:spPr>
      </p:pic>
    </p:spTree>
    <p:extLst>
      <p:ext uri="{BB962C8B-B14F-4D97-AF65-F5344CB8AC3E}">
        <p14:creationId xmlns:p14="http://schemas.microsoft.com/office/powerpoint/2010/main" val="3599136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hash distributed table can deliver the highest query performance for joins and aggregations on large tables.</a:t>
            </a:r>
          </a:p>
          <a:p>
            <a:pPr marL="342900" lvl="0" indent="-342900">
              <a:buFont typeface="Arial" panose="020B0604020202020204" pitchFamily="34" charset="0"/>
              <a:buChar char="•"/>
              <a:defRPr/>
            </a:pPr>
            <a:r>
              <a:rPr lang="en-US" dirty="0">
                <a:solidFill>
                  <a:srgbClr val="353535"/>
                </a:solidFill>
              </a:rPr>
              <a:t>Uses a hash function to deterministically assign each row to one distribution. </a:t>
            </a:r>
          </a:p>
          <a:p>
            <a:pPr marL="342900" lvl="0" indent="-342900">
              <a:buFont typeface="Arial" panose="020B0604020202020204" pitchFamily="34" charset="0"/>
              <a:buChar char="•"/>
              <a:defRPr/>
            </a:pPr>
            <a:r>
              <a:rPr lang="en-US" dirty="0">
                <a:solidFill>
                  <a:srgbClr val="353535"/>
                </a:solidFill>
              </a:rPr>
              <a:t>In the table definition, one of the columns is designated as the distribution column. </a:t>
            </a:r>
          </a:p>
          <a:p>
            <a:pPr marL="342900" lvl="0" indent="-342900">
              <a:buFont typeface="Arial" panose="020B0604020202020204" pitchFamily="34" charset="0"/>
              <a:buChar char="•"/>
              <a:defRPr/>
            </a:pPr>
            <a:r>
              <a:rPr lang="en-US" dirty="0">
                <a:solidFill>
                  <a:srgbClr val="353535"/>
                </a:solidFill>
              </a:rPr>
              <a:t>The hash function uses the values in the distribution column to assign each row to a distribution.</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261712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Hash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30E05197-0A14-4A95-BD79-183280800C7D}"/>
              </a:ext>
            </a:extLst>
          </p:cNvPr>
          <p:cNvPicPr>
            <a:picLocks noChangeAspect="1"/>
          </p:cNvPicPr>
          <p:nvPr/>
        </p:nvPicPr>
        <p:blipFill>
          <a:blip r:embed="rId3"/>
          <a:stretch>
            <a:fillRect/>
          </a:stretch>
        </p:blipFill>
        <p:spPr>
          <a:xfrm>
            <a:off x="6694460" y="1668462"/>
            <a:ext cx="5460507" cy="3271310"/>
          </a:xfrm>
          <a:prstGeom prst="rect">
            <a:avLst/>
          </a:prstGeom>
        </p:spPr>
      </p:pic>
    </p:spTree>
    <p:extLst>
      <p:ext uri="{BB962C8B-B14F-4D97-AF65-F5344CB8AC3E}">
        <p14:creationId xmlns:p14="http://schemas.microsoft.com/office/powerpoint/2010/main" val="12144967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727772"/>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Round-robin table is the simplest table to create and delivers fast performance when used as a staging table for loads.</a:t>
            </a:r>
          </a:p>
          <a:p>
            <a:pPr marL="342900" lvl="0" indent="-342900">
              <a:buFont typeface="Arial" panose="020B0604020202020204" pitchFamily="34" charset="0"/>
              <a:buChar char="•"/>
              <a:defRPr/>
            </a:pPr>
            <a:r>
              <a:rPr lang="en-US" dirty="0">
                <a:solidFill>
                  <a:srgbClr val="353535"/>
                </a:solidFill>
              </a:rPr>
              <a:t>A round-robin distributed table distributes data evenly across the table but without any further optimization. </a:t>
            </a:r>
          </a:p>
          <a:p>
            <a:pPr marL="342900" lvl="0" indent="-342900">
              <a:buFont typeface="Arial" panose="020B0604020202020204" pitchFamily="34" charset="0"/>
              <a:buChar char="•"/>
              <a:defRPr/>
            </a:pPr>
            <a:r>
              <a:rPr lang="en-US" dirty="0">
                <a:solidFill>
                  <a:srgbClr val="353535"/>
                </a:solidFill>
              </a:rPr>
              <a:t>Query performance can often be better with hash distributed tables. </a:t>
            </a:r>
          </a:p>
          <a:p>
            <a:pPr marL="342900" lvl="0" indent="-342900">
              <a:buFont typeface="Arial" panose="020B0604020202020204" pitchFamily="34" charset="0"/>
              <a:buChar char="•"/>
              <a:defRPr/>
            </a:pPr>
            <a:r>
              <a:rPr lang="en-US" dirty="0">
                <a:solidFill>
                  <a:srgbClr val="353535"/>
                </a:solidFill>
              </a:rPr>
              <a:t>Joins on round-robin tables require reshuffling data and this takes additional time.</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2542014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3574765-BE69-4C9D-A5C3-8AB5DFB49D12}"/>
              </a:ext>
            </a:extLst>
          </p:cNvPr>
          <p:cNvSpPr txBox="1">
            <a:spLocks/>
          </p:cNvSpPr>
          <p:nvPr/>
        </p:nvSpPr>
        <p:spPr>
          <a:xfrm>
            <a:off x="275481" y="295275"/>
            <a:ext cx="11887878" cy="779439"/>
          </a:xfrm>
          <a:prstGeom prst="rect">
            <a:avLst/>
          </a:prstGeom>
        </p:spPr>
        <p:txBody>
          <a:bodyPr vert="horz" wrap="square" lIns="149217" tIns="93260" rIns="149217" bIns="93260" rtlCol="0" anchor="ctr">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lang="en-US" sz="3672" spc="306" dirty="0">
                <a:solidFill>
                  <a:srgbClr val="0078D7"/>
                </a:solidFill>
              </a:rPr>
              <a:t>Architecture – Table Distributions</a:t>
            </a:r>
            <a:endParaRPr kumimoji="0" lang="en-US" sz="3672" b="0" i="0" u="none" strike="noStrike" kern="1200" cap="all" spc="306" normalizeH="0" baseline="0" noProof="0" dirty="0">
              <a:ln w="3175">
                <a:noFill/>
              </a:ln>
              <a:solidFill>
                <a:srgbClr val="0078D7"/>
              </a:solidFill>
              <a:effectLst/>
              <a:uLnTx/>
              <a:uFillTx/>
              <a:latin typeface="Segoe UI Semilight" charset="0"/>
              <a:ea typeface="+mn-ea"/>
              <a:cs typeface="Segoe UI Semilight" charset="0"/>
            </a:endParaRPr>
          </a:p>
        </p:txBody>
      </p:sp>
      <p:sp>
        <p:nvSpPr>
          <p:cNvPr id="3" name="Text Placeholder 10">
            <a:extLst>
              <a:ext uri="{FF2B5EF4-FFF2-40B4-BE49-F238E27FC236}">
                <a16:creationId xmlns:a16="http://schemas.microsoft.com/office/drawing/2014/main" id="{F207BB54-AA23-4DE4-A3B4-A76A92CF94D3}"/>
              </a:ext>
            </a:extLst>
          </p:cNvPr>
          <p:cNvSpPr txBox="1">
            <a:spLocks/>
          </p:cNvSpPr>
          <p:nvPr/>
        </p:nvSpPr>
        <p:spPr>
          <a:xfrm>
            <a:off x="475191" y="2053305"/>
            <a:ext cx="6047846" cy="3419995"/>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0" indent="-342900">
              <a:buFont typeface="Arial" panose="020B0604020202020204" pitchFamily="34" charset="0"/>
              <a:buChar char="•"/>
              <a:defRPr/>
            </a:pPr>
            <a:r>
              <a:rPr lang="en-US" dirty="0">
                <a:solidFill>
                  <a:srgbClr val="353535"/>
                </a:solidFill>
              </a:rPr>
              <a:t>A replicated table provides the fastest query performance for small tables.</a:t>
            </a:r>
          </a:p>
          <a:p>
            <a:pPr marL="342900" lvl="0" indent="-342900">
              <a:buFont typeface="Arial" panose="020B0604020202020204" pitchFamily="34" charset="0"/>
              <a:buChar char="•"/>
              <a:defRPr/>
            </a:pPr>
            <a:r>
              <a:rPr lang="en-US" dirty="0">
                <a:solidFill>
                  <a:srgbClr val="353535"/>
                </a:solidFill>
              </a:rPr>
              <a:t>A table that is replicated caches a full copy of the table on each compute node. Consequently, replicating a table removes the need to transfer data among compute nodes before a join or aggregation. Replicated tables are best utilized with small tables. Extra storage is required and there is additional overhead that is incurred when writing data which make large tables impractical.</a:t>
            </a:r>
          </a:p>
        </p:txBody>
      </p:sp>
      <p:sp>
        <p:nvSpPr>
          <p:cNvPr id="5" name="Rectangle 4">
            <a:extLst>
              <a:ext uri="{FF2B5EF4-FFF2-40B4-BE49-F238E27FC236}">
                <a16:creationId xmlns:a16="http://schemas.microsoft.com/office/drawing/2014/main" id="{0CFC0EC4-EFD6-4603-A81E-2879244EC512}"/>
              </a:ext>
            </a:extLst>
          </p:cNvPr>
          <p:cNvSpPr/>
          <p:nvPr/>
        </p:nvSpPr>
        <p:spPr>
          <a:xfrm>
            <a:off x="549460" y="1597552"/>
            <a:ext cx="4540217" cy="374846"/>
          </a:xfrm>
          <a:prstGeom prst="rect">
            <a:avLst/>
          </a:prstGeom>
        </p:spPr>
        <p:txBody>
          <a:bodyPr wrap="none">
            <a:spAutoFit/>
          </a:bodyPr>
          <a:lstStyle/>
          <a:p>
            <a:pPr lvl="0">
              <a:defRPr/>
            </a:pPr>
            <a:r>
              <a:rPr lang="en-US" sz="1836" dirty="0">
                <a:solidFill>
                  <a:srgbClr val="0078D7"/>
                </a:solidFill>
                <a:latin typeface="Segoe UI Semilight" panose="020B0402040204020203" pitchFamily="34" charset="0"/>
                <a:cs typeface="Segoe UI Semilight" panose="020B0402040204020203" pitchFamily="34" charset="0"/>
              </a:rPr>
              <a:t>Round-robin distributed Table Distributions</a:t>
            </a: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2" name="Picture 1">
            <a:extLst>
              <a:ext uri="{FF2B5EF4-FFF2-40B4-BE49-F238E27FC236}">
                <a16:creationId xmlns:a16="http://schemas.microsoft.com/office/drawing/2014/main" id="{F7C83A50-4A8B-4A4E-9DAD-049889EE0916}"/>
              </a:ext>
            </a:extLst>
          </p:cNvPr>
          <p:cNvPicPr>
            <a:picLocks noChangeAspect="1"/>
          </p:cNvPicPr>
          <p:nvPr/>
        </p:nvPicPr>
        <p:blipFill>
          <a:blip r:embed="rId3"/>
          <a:stretch>
            <a:fillRect/>
          </a:stretch>
        </p:blipFill>
        <p:spPr>
          <a:xfrm>
            <a:off x="6675437" y="1668462"/>
            <a:ext cx="5213542" cy="3505200"/>
          </a:xfrm>
          <a:prstGeom prst="rect">
            <a:avLst/>
          </a:prstGeom>
        </p:spPr>
      </p:pic>
    </p:spTree>
    <p:extLst>
      <p:ext uri="{BB962C8B-B14F-4D97-AF65-F5344CB8AC3E}">
        <p14:creationId xmlns:p14="http://schemas.microsoft.com/office/powerpoint/2010/main" val="25736675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3023575"/>
            <a:ext cx="11885514" cy="947375"/>
          </a:xfrm>
        </p:spPr>
        <p:txBody>
          <a:bodyPr/>
          <a:lstStyle/>
          <a:p>
            <a:pPr algn="ctr"/>
            <a:r>
              <a:rPr lang="en-US" dirty="0"/>
              <a:t>SQL Datawarehouse Architecture</a:t>
            </a:r>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9880518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197525"/>
          </a:xfrm>
        </p:spPr>
        <p:txBody>
          <a:bodyPr/>
          <a:lstStyle/>
          <a:p>
            <a:pPr marL="0" indent="0">
              <a:buNone/>
            </a:pPr>
            <a:r>
              <a:rPr lang="en-US" sz="2800" dirty="0" err="1">
                <a:solidFill>
                  <a:schemeClr val="tx1"/>
                </a:solidFill>
              </a:rPr>
              <a:t>AzurePass</a:t>
            </a:r>
            <a:r>
              <a:rPr lang="en-US" sz="2800" dirty="0">
                <a:solidFill>
                  <a:schemeClr val="tx1"/>
                </a:solidFill>
              </a:rPr>
              <a:t> Instructions - </a:t>
            </a:r>
            <a:r>
              <a:rPr lang="en-US" sz="2800" dirty="0">
                <a:solidFill>
                  <a:schemeClr val="tx1"/>
                </a:solidFill>
                <a:hlinkClick r:id="rId3">
                  <a:extLst>
                    <a:ext uri="{A12FA001-AC4F-418D-AE19-62706E023703}">
                      <ahyp:hlinkClr xmlns:ahyp="http://schemas.microsoft.com/office/drawing/2018/hyperlinkcolor" val="tx"/>
                    </a:ext>
                  </a:extLst>
                </a:hlinkClick>
              </a:rPr>
              <a:t>https://www.microsoftazurepass.com/Home/HowTo</a:t>
            </a:r>
            <a:endParaRPr lang="en-US" sz="2800" dirty="0">
              <a:solidFill>
                <a:schemeClr val="tx1"/>
              </a:solidFill>
            </a:endParaRPr>
          </a:p>
          <a:p>
            <a:pPr marL="0" indent="0">
              <a:buNone/>
            </a:pPr>
            <a:r>
              <a:rPr lang="en-US" sz="2800" dirty="0">
                <a:solidFill>
                  <a:schemeClr val="tx1"/>
                </a:solidFill>
              </a:rPr>
              <a:t>Azure Pass - </a:t>
            </a:r>
            <a:r>
              <a:rPr lang="en-US" sz="2800" dirty="0">
                <a:solidFill>
                  <a:schemeClr val="tx1"/>
                </a:solidFill>
                <a:hlinkClick r:id="rId4">
                  <a:extLst>
                    <a:ext uri="{A12FA001-AC4F-418D-AE19-62706E023703}">
                      <ahyp:hlinkClr xmlns:ahyp="http://schemas.microsoft.com/office/drawing/2018/hyperlinkcolor" val="tx"/>
                    </a:ext>
                  </a:extLst>
                </a:hlinkClick>
              </a:rPr>
              <a:t>https://www.microsoftazurepass.com/</a:t>
            </a:r>
            <a:endParaRPr lang="en-US" sz="2800" dirty="0">
              <a:solidFill>
                <a:schemeClr val="tx1"/>
              </a:solidFill>
            </a:endParaRPr>
          </a:p>
          <a:p>
            <a:pPr marL="0" indent="0">
              <a:buNone/>
            </a:pPr>
            <a:r>
              <a:rPr lang="en-US" sz="2800" dirty="0">
                <a:solidFill>
                  <a:schemeClr val="tx1"/>
                </a:solidFill>
              </a:rPr>
              <a:t>File Location - </a:t>
            </a:r>
            <a:r>
              <a:rPr lang="en-US" sz="2400" dirty="0">
                <a:solidFill>
                  <a:schemeClr val="tx1"/>
                </a:solidFill>
                <a:hlinkClick r:id="rId5">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9" y="3281978"/>
            <a:ext cx="1585758" cy="2875047"/>
            <a:chOff x="1112839" y="3022601"/>
            <a:chExt cx="1585758" cy="2875047"/>
          </a:xfrm>
        </p:grpSpPr>
        <p:sp>
          <p:nvSpPr>
            <p:cNvPr id="5" name="Rectangle 4"/>
            <p:cNvSpPr/>
            <p:nvPr/>
          </p:nvSpPr>
          <p:spPr bwMode="auto">
            <a:xfrm>
              <a:off x="1112839" y="3022601"/>
              <a:ext cx="1585758" cy="93163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1112839" y="3994309"/>
              <a:ext cx="1585758" cy="93163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1112839" y="4966017"/>
              <a:ext cx="1585758" cy="93163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5199767" cy="1520416"/>
          </a:xfrm>
        </p:spPr>
        <p:txBody>
          <a:bodyPr/>
          <a:lstStyle/>
          <a:p>
            <a:r>
              <a:rPr lang="en-US" sz="2800" dirty="0"/>
              <a:t>Normalized amount of compute</a:t>
            </a:r>
          </a:p>
          <a:p>
            <a:r>
              <a:rPr lang="en-US" sz="2800" dirty="0"/>
              <a:t>Converts to billing units </a:t>
            </a:r>
          </a:p>
          <a:p>
            <a:r>
              <a:rPr lang="en-US" sz="2800" dirty="0"/>
              <a:t>i.e. what you pay</a:t>
            </a:r>
          </a:p>
        </p:txBody>
      </p:sp>
      <p:pic>
        <p:nvPicPr>
          <p:cNvPr id="4" name="Picture 3">
            <a:extLst>
              <a:ext uri="{FF2B5EF4-FFF2-40B4-BE49-F238E27FC236}">
                <a16:creationId xmlns:a16="http://schemas.microsoft.com/office/drawing/2014/main" id="{60B3C4A6-9645-4082-B46C-CEFFEFE9C979}"/>
              </a:ext>
            </a:extLst>
          </p:cNvPr>
          <p:cNvPicPr>
            <a:picLocks noChangeAspect="1"/>
          </p:cNvPicPr>
          <p:nvPr/>
        </p:nvPicPr>
        <p:blipFill>
          <a:blip r:embed="rId3"/>
          <a:stretch>
            <a:fillRect/>
          </a:stretch>
        </p:blipFill>
        <p:spPr>
          <a:xfrm>
            <a:off x="5623001" y="-1"/>
            <a:ext cx="6813474" cy="6330853"/>
          </a:xfrm>
          <a:prstGeom prst="rect">
            <a:avLst/>
          </a:prstGeom>
        </p:spPr>
      </p:pic>
      <p:sp>
        <p:nvSpPr>
          <p:cNvPr id="8" name="Rectangle 7">
            <a:extLst>
              <a:ext uri="{FF2B5EF4-FFF2-40B4-BE49-F238E27FC236}">
                <a16:creationId xmlns:a16="http://schemas.microsoft.com/office/drawing/2014/main" id="{2205A697-1EF7-41A6-8D2E-B8AF5068E87D}"/>
              </a:ext>
            </a:extLst>
          </p:cNvPr>
          <p:cNvSpPr/>
          <p:nvPr/>
        </p:nvSpPr>
        <p:spPr>
          <a:xfrm>
            <a:off x="5798634" y="6348194"/>
            <a:ext cx="6637841" cy="276999"/>
          </a:xfrm>
          <a:prstGeom prst="rect">
            <a:avLst/>
          </a:prstGeom>
        </p:spPr>
        <p:txBody>
          <a:bodyPr wrap="square">
            <a:spAutoFit/>
          </a:bodyPr>
          <a:lstStyle/>
          <a:p>
            <a:r>
              <a:rPr lang="en-US" sz="1200" dirty="0">
                <a:hlinkClick r:id="rId4"/>
              </a:rPr>
              <a:t>https://docs.microsoft.com/en-us/azure/sql-data-warehouse/memory-and-concurrency-limits</a:t>
            </a:r>
            <a:endParaRPr lang="en-US" sz="1200" dirty="0"/>
          </a:p>
        </p:txBody>
      </p:sp>
      <p:sp>
        <p:nvSpPr>
          <p:cNvPr id="11" name="TextBox 10">
            <a:extLst>
              <a:ext uri="{FF2B5EF4-FFF2-40B4-BE49-F238E27FC236}">
                <a16:creationId xmlns:a16="http://schemas.microsoft.com/office/drawing/2014/main" id="{BC4EE2CA-DF2B-416A-8382-E3E0C585A441}"/>
              </a:ext>
            </a:extLst>
          </p:cNvPr>
          <p:cNvSpPr txBox="1"/>
          <p:nvPr/>
        </p:nvSpPr>
        <p:spPr>
          <a:xfrm>
            <a:off x="-64159" y="6219119"/>
            <a:ext cx="45581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Important to note for Labs !!</a:t>
            </a:r>
          </a:p>
        </p:txBody>
      </p:sp>
    </p:spTree>
    <p:extLst>
      <p:ext uri="{BB962C8B-B14F-4D97-AF65-F5344CB8AC3E}">
        <p14:creationId xmlns:p14="http://schemas.microsoft.com/office/powerpoint/2010/main" val="177325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pic>
        <p:nvPicPr>
          <p:cNvPr id="166" name="Compute Node 05">
            <a:extLst>
              <a:ext uri="{FF2B5EF4-FFF2-40B4-BE49-F238E27FC236}">
                <a16:creationId xmlns:a16="http://schemas.microsoft.com/office/drawing/2014/main" id="{A5AD4A92-6188-43C3-8816-C9BAE88E91CA}"/>
              </a:ext>
            </a:extLst>
          </p:cNvPr>
          <p:cNvPicPr>
            <a:picLocks noChangeAspect="1"/>
          </p:cNvPicPr>
          <p:nvPr/>
        </p:nvPicPr>
        <p:blipFill>
          <a:blip r:embed="rId4">
            <a:biLevel thresh="25000"/>
          </a:blip>
          <a:stretch>
            <a:fillRect/>
          </a:stretch>
        </p:blipFill>
        <p:spPr>
          <a:xfrm>
            <a:off x="6245279" y="2802243"/>
            <a:ext cx="780179" cy="780179"/>
          </a:xfrm>
          <a:prstGeom prst="rect">
            <a:avLst/>
          </a:prstGeom>
          <a:ln>
            <a:noFill/>
          </a:ln>
        </p:spPr>
      </p:pic>
      <p:pic>
        <p:nvPicPr>
          <p:cNvPr id="167" name="Compute Node 05">
            <a:extLst>
              <a:ext uri="{FF2B5EF4-FFF2-40B4-BE49-F238E27FC236}">
                <a16:creationId xmlns:a16="http://schemas.microsoft.com/office/drawing/2014/main" id="{108399F8-87F2-430A-8B1B-93CB12AF6C42}"/>
              </a:ext>
            </a:extLst>
          </p:cNvPr>
          <p:cNvPicPr>
            <a:picLocks noChangeAspect="1"/>
          </p:cNvPicPr>
          <p:nvPr/>
        </p:nvPicPr>
        <p:blipFill>
          <a:blip r:embed="rId4">
            <a:biLevel thresh="25000"/>
          </a:blip>
          <a:stretch>
            <a:fillRect/>
          </a:stretch>
        </p:blipFill>
        <p:spPr>
          <a:xfrm>
            <a:off x="7076356" y="2789963"/>
            <a:ext cx="780179" cy="780179"/>
          </a:xfrm>
          <a:prstGeom prst="rect">
            <a:avLst/>
          </a:prstGeom>
          <a:ln>
            <a:noFill/>
          </a:ln>
        </p:spPr>
      </p:pic>
      <p:pic>
        <p:nvPicPr>
          <p:cNvPr id="168" name="Compute Node 05">
            <a:extLst>
              <a:ext uri="{FF2B5EF4-FFF2-40B4-BE49-F238E27FC236}">
                <a16:creationId xmlns:a16="http://schemas.microsoft.com/office/drawing/2014/main" id="{2E41E9EA-2B08-45FB-ADFC-1D542339BB62}"/>
              </a:ext>
            </a:extLst>
          </p:cNvPr>
          <p:cNvPicPr>
            <a:picLocks noChangeAspect="1"/>
          </p:cNvPicPr>
          <p:nvPr/>
        </p:nvPicPr>
        <p:blipFill>
          <a:blip r:embed="rId4">
            <a:biLevel thresh="25000"/>
          </a:blip>
          <a:stretch>
            <a:fillRect/>
          </a:stretch>
        </p:blipFill>
        <p:spPr>
          <a:xfrm>
            <a:off x="7907433" y="2789962"/>
            <a:ext cx="780179" cy="780179"/>
          </a:xfrm>
          <a:prstGeom prst="rect">
            <a:avLst/>
          </a:prstGeom>
          <a:ln>
            <a:noFill/>
          </a:ln>
        </p:spPr>
      </p:pic>
      <p:pic>
        <p:nvPicPr>
          <p:cNvPr id="169" name="Compute Node 05">
            <a:extLst>
              <a:ext uri="{FF2B5EF4-FFF2-40B4-BE49-F238E27FC236}">
                <a16:creationId xmlns:a16="http://schemas.microsoft.com/office/drawing/2014/main" id="{12530F45-5984-47E5-A620-0D52C2B8BAAD}"/>
              </a:ext>
            </a:extLst>
          </p:cNvPr>
          <p:cNvPicPr>
            <a:picLocks noChangeAspect="1"/>
          </p:cNvPicPr>
          <p:nvPr/>
        </p:nvPicPr>
        <p:blipFill>
          <a:blip r:embed="rId4">
            <a:biLevel thresh="25000"/>
          </a:blip>
          <a:stretch>
            <a:fillRect/>
          </a:stretch>
        </p:blipFill>
        <p:spPr>
          <a:xfrm>
            <a:off x="8738510" y="2784908"/>
            <a:ext cx="780179" cy="780179"/>
          </a:xfrm>
          <a:prstGeom prst="rect">
            <a:avLst/>
          </a:prstGeom>
          <a:ln>
            <a:noFill/>
          </a:ln>
        </p:spPr>
      </p:pic>
      <p:pic>
        <p:nvPicPr>
          <p:cNvPr id="170" name="Compute Node 05">
            <a:extLst>
              <a:ext uri="{FF2B5EF4-FFF2-40B4-BE49-F238E27FC236}">
                <a16:creationId xmlns:a16="http://schemas.microsoft.com/office/drawing/2014/main" id="{7F16DDDC-8648-4FA2-AEF2-E08672EE90F9}"/>
              </a:ext>
            </a:extLst>
          </p:cNvPr>
          <p:cNvPicPr>
            <a:picLocks noChangeAspect="1"/>
          </p:cNvPicPr>
          <p:nvPr/>
        </p:nvPicPr>
        <p:blipFill>
          <a:blip r:embed="rId4">
            <a:biLevel thresh="25000"/>
          </a:blip>
          <a:stretch>
            <a:fillRect/>
          </a:stretch>
        </p:blipFill>
        <p:spPr>
          <a:xfrm>
            <a:off x="9569587" y="2784907"/>
            <a:ext cx="780179" cy="780179"/>
          </a:xfrm>
          <a:prstGeom prst="rect">
            <a:avLst/>
          </a:prstGeom>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fade">
                                      <p:cBhvr>
                                        <p:cTn id="45" dur="500"/>
                                        <p:tgtEl>
                                          <p:spTgt spid="1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70"/>
                                        </p:tgtEl>
                                        <p:attrNameLst>
                                          <p:attrName>style.visibility</p:attrName>
                                        </p:attrNameLst>
                                      </p:cBhvr>
                                      <p:to>
                                        <p:strVal val="visible"/>
                                      </p:to>
                                    </p:set>
                                    <p:animEffect transition="in" filter="fade">
                                      <p:cBhvr>
                                        <p:cTn id="5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
        <p:nvSpPr>
          <p:cNvPr id="3" name="Rectangle 2">
            <a:extLst>
              <a:ext uri="{FF2B5EF4-FFF2-40B4-BE49-F238E27FC236}">
                <a16:creationId xmlns:a16="http://schemas.microsoft.com/office/drawing/2014/main" id="{DCF08840-2987-440E-BC29-9A3D4503D861}"/>
              </a:ext>
            </a:extLst>
          </p:cNvPr>
          <p:cNvSpPr/>
          <p:nvPr/>
        </p:nvSpPr>
        <p:spPr>
          <a:xfrm>
            <a:off x="99084" y="6318808"/>
            <a:ext cx="11889564" cy="646331"/>
          </a:xfrm>
          <a:prstGeom prst="rect">
            <a:avLst/>
          </a:prstGeom>
        </p:spPr>
        <p:txBody>
          <a:bodyPr wrap="square">
            <a:spAutoFit/>
          </a:bodyPr>
          <a:lstStyle/>
          <a:p>
            <a:r>
              <a:rPr lang="en-US" sz="1200" dirty="0">
                <a:latin typeface="Consolas" panose="020B0609020204030204" pitchFamily="49" charset="0"/>
              </a:rPr>
              <a:t>How many queries and slots are running in my Azure SQL Data Warehouse? </a:t>
            </a:r>
          </a:p>
          <a:p>
            <a:r>
              <a:rPr lang="en-US" sz="1200" dirty="0">
                <a:latin typeface="Consolas" panose="020B0609020204030204" pitchFamily="49" charset="0"/>
                <a:hlinkClick r:id="rId3"/>
              </a:rPr>
              <a:t>https://blogs.msdn.microsoft.com/sqldw/2018/03/08/how-many-queries-and-slots-are-running-in-my-azure-sql-data-warehouse/</a:t>
            </a:r>
            <a:endParaRPr lang="en-US" sz="1200" dirty="0">
              <a:latin typeface="Consolas" panose="020B0609020204030204" pitchFamily="49" charset="0"/>
            </a:endParaRPr>
          </a:p>
          <a:p>
            <a:r>
              <a:rPr lang="en-US" sz="1200" b="1" dirty="0">
                <a:hlinkClick r:id="rId4">
                  <a:extLst>
                    <a:ext uri="{A12FA001-AC4F-418D-AE19-62706E023703}">
                      <ahyp:hlinkClr xmlns:ahyp="http://schemas.microsoft.com/office/drawing/2018/hyperlinkcolor" val="tx"/>
                    </a:ext>
                  </a:extLst>
                </a:hlinkClick>
              </a:rPr>
              <a:t>Statistics -</a:t>
            </a:r>
            <a:r>
              <a:rPr lang="en-US" sz="1200" dirty="0">
                <a:hlinkClick r:id="rId4">
                  <a:extLst>
                    <a:ext uri="{A12FA001-AC4F-418D-AE19-62706E023703}">
                      <ahyp:hlinkClr xmlns:ahyp="http://schemas.microsoft.com/office/drawing/2018/hyperlinkcolor" val="tx"/>
                    </a:ext>
                  </a:extLst>
                </a:hlinkClick>
              </a:rPr>
              <a:t> https://docs.microsoft.com/en-us/azure/sql-data-warehouse/sql-data-warehouse-tables-statistics</a:t>
            </a:r>
            <a:r>
              <a:rPr lang="en-US" sz="1200" dirty="0">
                <a:latin typeface="Consolas" panose="020B0609020204030204" pitchFamily="49" charset="0"/>
              </a:rPr>
              <a:t> </a:t>
            </a:r>
            <a:endParaRPr lang="en-US" sz="1200" b="0" dirty="0">
              <a:effectLst/>
              <a:latin typeface="Consolas" panose="020B0609020204030204" pitchFamily="49" charset="0"/>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dirty="0"/>
              <a:t>Concurrent Query and Slots</a:t>
            </a:r>
          </a:p>
        </p:txBody>
      </p:sp>
      <p:sp>
        <p:nvSpPr>
          <p:cNvPr id="2" name="Rectangle 1">
            <a:extLst>
              <a:ext uri="{FF2B5EF4-FFF2-40B4-BE49-F238E27FC236}">
                <a16:creationId xmlns:a16="http://schemas.microsoft.com/office/drawing/2014/main" id="{B35AE7CC-272D-4BED-81C4-A6CFC9CF85C4}"/>
              </a:ext>
            </a:extLst>
          </p:cNvPr>
          <p:cNvSpPr/>
          <p:nvPr/>
        </p:nvSpPr>
        <p:spPr>
          <a:xfrm>
            <a:off x="89209" y="6298221"/>
            <a:ext cx="9326563" cy="523220"/>
          </a:xfrm>
          <a:prstGeom prst="rect">
            <a:avLst/>
          </a:prstGeom>
        </p:spPr>
        <p:txBody>
          <a:bodyPr wrap="square">
            <a:spAutoFit/>
          </a:bodyPr>
          <a:lstStyle/>
          <a:p>
            <a:r>
              <a:rPr lang="en-US" sz="1400" dirty="0">
                <a:latin typeface="Consolas" panose="020B0609020204030204" pitchFamily="49" charset="0"/>
              </a:rPr>
              <a:t> Memory and concurrency limits for Azure SQL Data Warehouse -</a:t>
            </a:r>
          </a:p>
          <a:p>
            <a:r>
              <a:rPr lang="en-US" sz="1400" dirty="0">
                <a:latin typeface="Consolas" panose="020B0609020204030204" pitchFamily="49" charset="0"/>
                <a:hlinkClick r:id="rId3"/>
              </a:rPr>
              <a:t>https://docs.microsoft.com/en-us/azure/sql-data-warehouse/memory-and-concurrency-limits</a:t>
            </a:r>
            <a:r>
              <a:rPr lang="en-US" sz="1400" dirty="0">
                <a:latin typeface="Consolas" panose="020B0609020204030204" pitchFamily="49" charset="0"/>
              </a:rPr>
              <a:t>  </a:t>
            </a:r>
            <a:endParaRPr lang="en-US" sz="1400" b="0" dirty="0">
              <a:effectLst/>
              <a:latin typeface="Consolas" panose="020B0609020204030204" pitchFamily="49" charset="0"/>
            </a:endParaRPr>
          </a:p>
        </p:txBody>
      </p:sp>
      <p:pic>
        <p:nvPicPr>
          <p:cNvPr id="4" name="Picture 3">
            <a:extLst>
              <a:ext uri="{FF2B5EF4-FFF2-40B4-BE49-F238E27FC236}">
                <a16:creationId xmlns:a16="http://schemas.microsoft.com/office/drawing/2014/main" id="{5C630154-6507-4EB4-B7FB-384DD2257FAF}"/>
              </a:ext>
            </a:extLst>
          </p:cNvPr>
          <p:cNvPicPr>
            <a:picLocks noChangeAspect="1"/>
          </p:cNvPicPr>
          <p:nvPr/>
        </p:nvPicPr>
        <p:blipFill>
          <a:blip r:embed="rId4"/>
          <a:stretch>
            <a:fillRect/>
          </a:stretch>
        </p:blipFill>
        <p:spPr>
          <a:xfrm>
            <a:off x="2701658" y="1071771"/>
            <a:ext cx="6045450" cy="5226450"/>
          </a:xfrm>
          <a:prstGeom prst="rect">
            <a:avLst/>
          </a:prstGeom>
        </p:spPr>
      </p:pic>
      <p:sp>
        <p:nvSpPr>
          <p:cNvPr id="5" name="TextBox 4">
            <a:extLst>
              <a:ext uri="{FF2B5EF4-FFF2-40B4-BE49-F238E27FC236}">
                <a16:creationId xmlns:a16="http://schemas.microsoft.com/office/drawing/2014/main" id="{28F59C9D-1EE5-46AD-88E8-A8202ADCAB30}"/>
              </a:ext>
            </a:extLst>
          </p:cNvPr>
          <p:cNvSpPr txBox="1"/>
          <p:nvPr/>
        </p:nvSpPr>
        <p:spPr>
          <a:xfrm>
            <a:off x="8341896" y="295274"/>
            <a:ext cx="2454442" cy="627864"/>
          </a:xfrm>
          <a:prstGeom prst="rect">
            <a:avLst/>
          </a:prstGeom>
          <a:solidFill>
            <a:schemeClr val="bg1"/>
          </a:solid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Resource Class</a:t>
            </a:r>
          </a:p>
        </p:txBody>
      </p:sp>
      <p:cxnSp>
        <p:nvCxnSpPr>
          <p:cNvPr id="7" name="Straight Arrow Connector 6">
            <a:extLst>
              <a:ext uri="{FF2B5EF4-FFF2-40B4-BE49-F238E27FC236}">
                <a16:creationId xmlns:a16="http://schemas.microsoft.com/office/drawing/2014/main" id="{82EFBBB4-EE96-434E-B960-2D9F9762041A}"/>
              </a:ext>
            </a:extLst>
          </p:cNvPr>
          <p:cNvCxnSpPr/>
          <p:nvPr/>
        </p:nvCxnSpPr>
        <p:spPr>
          <a:xfrm flipH="1">
            <a:off x="8670758" y="1071771"/>
            <a:ext cx="1163053" cy="380040"/>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050984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a:xfrm>
            <a:off x="600059" y="466301"/>
            <a:ext cx="11239464" cy="738664"/>
          </a:xfrm>
        </p:spPr>
        <p:txBody>
          <a:bodyPr/>
          <a:lstStyle/>
          <a:p>
            <a:r>
              <a:rPr lang="en-US" sz="4800" spc="-102" dirty="0">
                <a:latin typeface="Segoe UI Light" panose="020B0502040204020203" pitchFamily="34" charset="0"/>
                <a:cs typeface="Segoe UI Light" panose="020B0502040204020203" pitchFamily="34" charset="0"/>
              </a:rPr>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3"/>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dirty="0"/>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
        <p:nvSpPr>
          <p:cNvPr id="24" name="Rectangle 23">
            <a:extLst>
              <a:ext uri="{FF2B5EF4-FFF2-40B4-BE49-F238E27FC236}">
                <a16:creationId xmlns:a16="http://schemas.microsoft.com/office/drawing/2014/main" id="{DD2A067A-BE5A-4C72-8226-97F953EFBF52}"/>
              </a:ext>
            </a:extLst>
          </p:cNvPr>
          <p:cNvSpPr/>
          <p:nvPr/>
        </p:nvSpPr>
        <p:spPr>
          <a:xfrm>
            <a:off x="6202942" y="-13496"/>
            <a:ext cx="6637841" cy="276999"/>
          </a:xfrm>
          <a:prstGeom prst="rect">
            <a:avLst/>
          </a:prstGeom>
        </p:spPr>
        <p:txBody>
          <a:bodyPr wrap="square">
            <a:spAutoFit/>
          </a:bodyPr>
          <a:lstStyle/>
          <a:p>
            <a:r>
              <a:rPr lang="en-US" sz="1200" dirty="0">
                <a:hlinkClick r:id="rId3"/>
              </a:rPr>
              <a:t>https://docs.microsoft.com/en-us/azure/sql-data-warehouse/memory-and-concurrency-limits</a:t>
            </a:r>
            <a:endParaRPr lang="en-US" sz="1200" dirty="0"/>
          </a:p>
        </p:txBody>
      </p:sp>
    </p:spTree>
    <p:extLst>
      <p:ext uri="{BB962C8B-B14F-4D97-AF65-F5344CB8AC3E}">
        <p14:creationId xmlns:p14="http://schemas.microsoft.com/office/powerpoint/2010/main" val="14812350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3"/>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dirty="0"/>
              <a:t>Scenarios to consider using Replicated tables:</a:t>
            </a:r>
          </a:p>
          <a:p>
            <a:pPr marL="466298" lvl="1" indent="0">
              <a:buNone/>
            </a:pPr>
            <a:r>
              <a:rPr lang="en-US" dirty="0">
                <a:latin typeface="+mj-lt"/>
              </a:rPr>
              <a:t>Star schema reporting</a:t>
            </a:r>
          </a:p>
          <a:p>
            <a:pPr marL="932597" lvl="2" indent="0">
              <a:buNone/>
            </a:pPr>
            <a:r>
              <a:rPr lang="en-US" dirty="0">
                <a:latin typeface="+mj-lt"/>
              </a:rPr>
              <a:t>Dimensions – descriptive entities about fact data</a:t>
            </a:r>
          </a:p>
          <a:p>
            <a:pPr marL="466298" lvl="1" indent="0">
              <a:buNone/>
            </a:pPr>
            <a:r>
              <a:rPr lang="en-US" dirty="0">
                <a:latin typeface="+mj-lt"/>
              </a:rPr>
              <a:t>ETL master data, common domain data used during transaction loading</a:t>
            </a:r>
          </a:p>
          <a:p>
            <a:pPr marL="297371" lvl="1" indent="0">
              <a:buNone/>
            </a:pPr>
            <a:endParaRPr lang="en-US" dirty="0">
              <a:latin typeface="+mj-lt"/>
            </a:endParaRPr>
          </a:p>
          <a:p>
            <a:pPr marL="0" indent="0">
              <a:buNone/>
            </a:pPr>
            <a:endParaRPr lang="en-US" dirty="0"/>
          </a:p>
          <a:p>
            <a:pPr marL="466298" lvl="1" indent="0">
              <a:buNone/>
            </a:pPr>
            <a:endParaRPr lang="en-US" dirty="0"/>
          </a:p>
          <a:p>
            <a:pPr marL="466298" lvl="1"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2952235" y="3215193"/>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2872814" y="4935262"/>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5741285" y="4935262"/>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5762405" y="3076500"/>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2893087" y="3076500"/>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2">
            <a:extLst>
              <a:ext uri="{FF2B5EF4-FFF2-40B4-BE49-F238E27FC236}">
                <a16:creationId xmlns:a16="http://schemas.microsoft.com/office/drawing/2014/main" id="{AA7B2E65-E2B7-46E9-9426-0751A740B145}"/>
              </a:ext>
            </a:extLst>
          </p:cNvPr>
          <p:cNvSpPr txBox="1">
            <a:spLocks/>
          </p:cNvSpPr>
          <p:nvPr/>
        </p:nvSpPr>
        <p:spPr>
          <a:xfrm>
            <a:off x="7938305" y="3644408"/>
            <a:ext cx="4837771" cy="1661993"/>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Font typeface="Arial" pitchFamily="34" charset="0"/>
              <a:buNone/>
            </a:pPr>
            <a:r>
              <a:rPr lang="en-GB" sz="1200" dirty="0">
                <a:solidFill>
                  <a:srgbClr val="0000FF"/>
                </a:solidFill>
                <a:highlight>
                  <a:srgbClr val="FFFFFF"/>
                </a:highlight>
                <a:latin typeface="Consolas" panose="020B0609020204030204" pitchFamily="49" charset="0"/>
              </a:rPr>
              <a:t>CREATE</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TABLE</a:t>
            </a:r>
            <a:r>
              <a:rPr lang="en-GB" sz="1200" dirty="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dbo</a:t>
            </a:r>
            <a:r>
              <a:rPr lang="en-GB" sz="1200" dirty="0" err="1">
                <a:solidFill>
                  <a:srgbClr val="808080"/>
                </a:solidFill>
                <a:highlight>
                  <a:srgbClr val="FFFFFF"/>
                </a:highlight>
                <a:latin typeface="Consolas" panose="020B0609020204030204" pitchFamily="49" charset="0"/>
              </a:rPr>
              <a:t>.</a:t>
            </a:r>
            <a:r>
              <a:rPr lang="en-GB" sz="1200" dirty="0" err="1">
                <a:solidFill>
                  <a:srgbClr val="000000"/>
                </a:solidFill>
                <a:highlight>
                  <a:srgbClr val="FFFFFF"/>
                </a:highlight>
                <a:latin typeface="Consolas" panose="020B0609020204030204" pitchFamily="49" charset="0"/>
              </a:rPr>
              <a:t>DimCustomer</a:t>
            </a:r>
            <a:endParaRPr lang="en-GB" sz="1200" dirty="0">
              <a:solidFill>
                <a:srgbClr val="0000FF"/>
              </a:solidFill>
              <a:highlight>
                <a:srgbClr val="FFFFFF"/>
              </a:highlight>
              <a:latin typeface="Consolas" panose="020B0609020204030204" pitchFamily="49" charset="0"/>
            </a:endParaRP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CustomerKey</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int</a:t>
            </a:r>
            <a:r>
              <a:rPr lang="en-GB" sz="1200" dirty="0">
                <a:solidFill>
                  <a:srgbClr val="000000"/>
                </a:solidFill>
                <a:highlight>
                  <a:srgbClr val="FFFFFF"/>
                </a:highlight>
                <a:latin typeface="Consolas" panose="020B0609020204030204" pitchFamily="49" charset="0"/>
              </a:rPr>
              <a:t>             </a:t>
            </a:r>
            <a:r>
              <a:rPr lang="en-GB" sz="1200" dirty="0">
                <a:solidFill>
                  <a:srgbClr val="808080"/>
                </a:solidFill>
                <a:highlight>
                  <a:srgbClr val="FFFFFF"/>
                </a:highlight>
                <a:latin typeface="Consolas" panose="020B0609020204030204" pitchFamily="49" charset="0"/>
              </a:rPr>
              <a:t>NOT</a:t>
            </a:r>
            <a:r>
              <a:rPr lang="en-GB" sz="1200" dirty="0">
                <a:solidFill>
                  <a:srgbClr val="000000"/>
                </a:solidFill>
                <a:highlight>
                  <a:srgbClr val="FFFFFF"/>
                </a:highlight>
                <a:latin typeface="Consolas" panose="020B0609020204030204" pitchFamily="49" charset="0"/>
              </a:rPr>
              <a:t> </a:t>
            </a:r>
            <a:r>
              <a:rPr lang="en-GB" sz="1200" dirty="0">
                <a:solidFill>
                  <a:srgbClr val="808080"/>
                </a:solidFill>
                <a:highlight>
                  <a:srgbClr val="FFFFFF"/>
                </a:highlight>
                <a:latin typeface="Consolas" panose="020B0609020204030204" pitchFamily="49" charset="0"/>
              </a:rPr>
              <a:t>NULL</a:t>
            </a:r>
            <a:endParaRPr lang="en-GB" sz="1200" dirty="0">
              <a:solidFill>
                <a:srgbClr val="000000"/>
              </a:solidFill>
              <a:highlight>
                <a:srgbClr val="FFFFFF"/>
              </a:highlight>
              <a:latin typeface="Consolas" panose="020B0609020204030204" pitchFamily="49" charset="0"/>
            </a:endParaRP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a:t>
            </a:r>
            <a:r>
              <a:rPr lang="en-GB" sz="1200" dirty="0">
                <a:solidFill>
                  <a:srgbClr val="000000"/>
                </a:solidFill>
                <a:highlight>
                  <a:srgbClr val="FFFFFF"/>
                </a:highlight>
                <a:latin typeface="Consolas" panose="020B0609020204030204" pitchFamily="49" charset="0"/>
              </a:rPr>
              <a:t>   </a:t>
            </a:r>
            <a:r>
              <a:rPr lang="en-GB" sz="1200" dirty="0" err="1">
                <a:solidFill>
                  <a:srgbClr val="000000"/>
                </a:solidFill>
                <a:highlight>
                  <a:srgbClr val="FFFFFF"/>
                </a:highlight>
                <a:latin typeface="Consolas" panose="020B0609020204030204" pitchFamily="49" charset="0"/>
              </a:rPr>
              <a:t>GeographyKey</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int</a:t>
            </a:r>
            <a:r>
              <a:rPr lang="en-GB" sz="1200" dirty="0">
                <a:solidFill>
                  <a:srgbClr val="000000"/>
                </a:solidFill>
                <a:highlight>
                  <a:srgbClr val="FFFFFF"/>
                </a:highlight>
                <a:latin typeface="Consolas" panose="020B0609020204030204" pitchFamily="49" charset="0"/>
              </a:rPr>
              <a:t>             </a:t>
            </a:r>
            <a:r>
              <a:rPr lang="en-GB" sz="1200" dirty="0">
                <a:solidFill>
                  <a:srgbClr val="808080"/>
                </a:solidFill>
                <a:highlight>
                  <a:srgbClr val="FFFFFF"/>
                </a:highlight>
                <a:latin typeface="Consolas" panose="020B0609020204030204" pitchFamily="49" charset="0"/>
              </a:rPr>
              <a:t>NULL</a:t>
            </a:r>
            <a:endParaRPr lang="en-GB" sz="1200" dirty="0">
              <a:solidFill>
                <a:srgbClr val="000000"/>
              </a:solidFill>
              <a:highlight>
                <a:srgbClr val="FFFFFF"/>
              </a:highlight>
              <a:latin typeface="Consolas" panose="020B0609020204030204" pitchFamily="49" charset="0"/>
            </a:endParaRP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a:t>
            </a:r>
            <a:endParaRPr lang="en-GB" sz="1200" dirty="0">
              <a:solidFill>
                <a:srgbClr val="000000"/>
              </a:solidFill>
              <a:highlight>
                <a:srgbClr val="FFFFFF"/>
              </a:highlight>
              <a:latin typeface="Consolas" panose="020B0609020204030204" pitchFamily="49" charset="0"/>
            </a:endParaRPr>
          </a:p>
          <a:p>
            <a:pPr marL="0" indent="0">
              <a:lnSpc>
                <a:spcPct val="100000"/>
              </a:lnSpc>
              <a:spcBef>
                <a:spcPts val="0"/>
              </a:spcBef>
              <a:buFont typeface="Arial" pitchFamily="34" charset="0"/>
              <a:buNone/>
            </a:pPr>
            <a:r>
              <a:rPr lang="en-GB" sz="1200" dirty="0">
                <a:solidFill>
                  <a:srgbClr val="0000FF"/>
                </a:solidFill>
                <a:highlight>
                  <a:srgbClr val="FFFFFF"/>
                </a:highlight>
                <a:latin typeface="Consolas" panose="020B0609020204030204" pitchFamily="49" charset="0"/>
              </a:rPr>
              <a:t>WITH </a:t>
            </a: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CLUSTERED</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COLUMNSTORE</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INDEX</a:t>
            </a: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DISTRIBUTION</a:t>
            </a:r>
            <a:r>
              <a:rPr lang="en-GB" sz="1200" dirty="0">
                <a:solidFill>
                  <a:srgbClr val="000000"/>
                </a:solidFill>
                <a:highlight>
                  <a:srgbClr val="FFFFFF"/>
                </a:highlight>
                <a:latin typeface="Consolas" panose="020B0609020204030204" pitchFamily="49" charset="0"/>
              </a:rPr>
              <a:t> </a:t>
            </a:r>
            <a:r>
              <a:rPr lang="en-GB" sz="1200" dirty="0">
                <a:solidFill>
                  <a:srgbClr val="808080"/>
                </a:solidFill>
                <a:highlight>
                  <a:srgbClr val="FFFFFF"/>
                </a:highlight>
                <a:latin typeface="Consolas" panose="020B0609020204030204" pitchFamily="49" charset="0"/>
              </a:rPr>
              <a:t>=</a:t>
            </a:r>
            <a:r>
              <a:rPr lang="en-GB" sz="1200" dirty="0">
                <a:solidFill>
                  <a:srgbClr val="000000"/>
                </a:solidFill>
                <a:highlight>
                  <a:srgbClr val="FFFFFF"/>
                </a:highlight>
                <a:latin typeface="Consolas" panose="020B0609020204030204" pitchFamily="49" charset="0"/>
              </a:rPr>
              <a:t> </a:t>
            </a:r>
            <a:r>
              <a:rPr lang="en-GB" sz="1200" dirty="0">
                <a:solidFill>
                  <a:srgbClr val="0000FF"/>
                </a:solidFill>
                <a:highlight>
                  <a:srgbClr val="FFFFFF"/>
                </a:highlight>
                <a:latin typeface="Consolas" panose="020B0609020204030204" pitchFamily="49" charset="0"/>
              </a:rPr>
              <a:t>REPLICATED</a:t>
            </a:r>
          </a:p>
          <a:p>
            <a:pPr marL="0" indent="0">
              <a:lnSpc>
                <a:spcPct val="100000"/>
              </a:lnSpc>
              <a:spcBef>
                <a:spcPts val="0"/>
              </a:spcBef>
              <a:buFont typeface="Arial" pitchFamily="34" charset="0"/>
              <a:buNone/>
            </a:pPr>
            <a:r>
              <a:rPr lang="en-GB" sz="1200" dirty="0">
                <a:solidFill>
                  <a:srgbClr val="808080"/>
                </a:solidFill>
                <a:highlight>
                  <a:srgbClr val="FFFFFF"/>
                </a:highlight>
                <a:latin typeface="Consolas" panose="020B0609020204030204" pitchFamily="49" charset="0"/>
              </a:rPr>
              <a:t>)</a:t>
            </a:r>
            <a:endParaRPr lang="en-GB" sz="1050" dirty="0">
              <a:solidFill>
                <a:srgbClr val="80808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 (CCI)</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E80A-E789-4427-821C-774A02C3462F}"/>
              </a:ext>
            </a:extLst>
          </p:cNvPr>
          <p:cNvSpPr>
            <a:spLocks noGrp="1"/>
          </p:cNvSpPr>
          <p:nvPr>
            <p:ph type="title"/>
          </p:nvPr>
        </p:nvSpPr>
        <p:spPr/>
        <p:txBody>
          <a:bodyPr/>
          <a:lstStyle/>
          <a:p>
            <a:r>
              <a:rPr lang="en-US" dirty="0"/>
              <a:t>Column Store vs Row Store - Definitions</a:t>
            </a:r>
          </a:p>
        </p:txBody>
      </p:sp>
      <p:sp>
        <p:nvSpPr>
          <p:cNvPr id="3" name="Rectangle 2">
            <a:extLst>
              <a:ext uri="{FF2B5EF4-FFF2-40B4-BE49-F238E27FC236}">
                <a16:creationId xmlns:a16="http://schemas.microsoft.com/office/drawing/2014/main" id="{79CF3B3C-A708-40FC-AC18-3B1F72184FB8}"/>
              </a:ext>
            </a:extLst>
          </p:cNvPr>
          <p:cNvSpPr/>
          <p:nvPr/>
        </p:nvSpPr>
        <p:spPr>
          <a:xfrm>
            <a:off x="541372" y="1470403"/>
            <a:ext cx="10667733" cy="2862322"/>
          </a:xfrm>
          <a:prstGeom prst="rect">
            <a:avLst/>
          </a:prstGeom>
        </p:spPr>
        <p:txBody>
          <a:bodyPr wrap="square">
            <a:spAutoFit/>
          </a:bodyPr>
          <a:lstStyle/>
          <a:p>
            <a:r>
              <a:rPr lang="en-US" b="1" dirty="0" err="1">
                <a:solidFill>
                  <a:srgbClr val="000000"/>
                </a:solidFill>
                <a:latin typeface="Segoe UI" panose="020B0502040204020203" pitchFamily="34" charset="0"/>
              </a:rPr>
              <a:t>Columnstore</a:t>
            </a:r>
            <a:endParaRPr lang="en-US" b="1"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A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is data that's logically organized as a table with rows and columns, and physically stored in a column-wise data format.</a:t>
            </a:r>
          </a:p>
          <a:p>
            <a:endParaRPr lang="en-US" dirty="0">
              <a:solidFill>
                <a:srgbClr val="000000"/>
              </a:solidFill>
              <a:latin typeface="Segoe UI" panose="020B0502040204020203" pitchFamily="34" charset="0"/>
            </a:endParaRPr>
          </a:p>
          <a:p>
            <a:r>
              <a:rPr lang="en-US" b="1" dirty="0" err="1">
                <a:solidFill>
                  <a:srgbClr val="000000"/>
                </a:solidFill>
                <a:latin typeface="Segoe UI" panose="020B0502040204020203" pitchFamily="34" charset="0"/>
              </a:rPr>
              <a:t>Rowstore</a:t>
            </a:r>
            <a:endParaRPr lang="en-US" b="1"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A </a:t>
            </a:r>
            <a:r>
              <a:rPr lang="en-US" dirty="0" err="1">
                <a:solidFill>
                  <a:srgbClr val="000000"/>
                </a:solidFill>
                <a:latin typeface="Segoe UI" panose="020B0502040204020203" pitchFamily="34" charset="0"/>
              </a:rPr>
              <a:t>rowstore</a:t>
            </a:r>
            <a:r>
              <a:rPr lang="en-US" dirty="0">
                <a:solidFill>
                  <a:srgbClr val="000000"/>
                </a:solidFill>
                <a:latin typeface="Segoe UI" panose="020B0502040204020203" pitchFamily="34" charset="0"/>
              </a:rPr>
              <a:t> is data that's logically organized as a table with rows and columns, and </a:t>
            </a:r>
            <a:r>
              <a:rPr lang="en-US" b="1" dirty="0">
                <a:solidFill>
                  <a:srgbClr val="000000"/>
                </a:solidFill>
                <a:latin typeface="Segoe UI" panose="020B0502040204020203" pitchFamily="34" charset="0"/>
              </a:rPr>
              <a:t>physically stored in a row-wise data format</a:t>
            </a:r>
            <a:r>
              <a:rPr lang="en-US" dirty="0">
                <a:solidFill>
                  <a:srgbClr val="000000"/>
                </a:solidFill>
                <a:latin typeface="Segoe UI" panose="020B0502040204020203" pitchFamily="34" charset="0"/>
              </a:rPr>
              <a:t>. This format is the traditional way to store relational table data. </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In SQL Server, </a:t>
            </a:r>
            <a:r>
              <a:rPr lang="en-US" dirty="0" err="1">
                <a:solidFill>
                  <a:srgbClr val="000000"/>
                </a:solidFill>
                <a:latin typeface="Segoe UI" panose="020B0502040204020203" pitchFamily="34" charset="0"/>
              </a:rPr>
              <a:t>rowstore</a:t>
            </a:r>
            <a:r>
              <a:rPr lang="en-US" dirty="0">
                <a:solidFill>
                  <a:srgbClr val="000000"/>
                </a:solidFill>
                <a:latin typeface="Segoe UI" panose="020B0502040204020203" pitchFamily="34" charset="0"/>
              </a:rPr>
              <a:t> refers to a table where the underlying data storage format is a heap, a clustered index, or a memory-optimized table.  (Everything Else)</a:t>
            </a:r>
            <a:endParaRPr lang="en-US" b="0" i="0" dirty="0">
              <a:solidFill>
                <a:srgbClr val="000000"/>
              </a:solidFill>
              <a:effectLst/>
              <a:latin typeface="Segoe UI" panose="020B0502040204020203" pitchFamily="34" charset="0"/>
            </a:endParaRPr>
          </a:p>
        </p:txBody>
      </p:sp>
      <p:sp>
        <p:nvSpPr>
          <p:cNvPr id="4" name="Rectangle 3">
            <a:extLst>
              <a:ext uri="{FF2B5EF4-FFF2-40B4-BE49-F238E27FC236}">
                <a16:creationId xmlns:a16="http://schemas.microsoft.com/office/drawing/2014/main" id="{215FFA42-CC7E-4FFF-86C4-432FD708FC83}"/>
              </a:ext>
            </a:extLst>
          </p:cNvPr>
          <p:cNvSpPr/>
          <p:nvPr/>
        </p:nvSpPr>
        <p:spPr>
          <a:xfrm>
            <a:off x="4317815" y="6699251"/>
            <a:ext cx="11535898" cy="276999"/>
          </a:xfrm>
          <a:prstGeom prst="rect">
            <a:avLst/>
          </a:prstGeom>
        </p:spPr>
        <p:txBody>
          <a:bodyPr wrap="square">
            <a:spAutoFit/>
          </a:bodyPr>
          <a:lstStyle/>
          <a:p>
            <a:r>
              <a:rPr lang="en-US" sz="1200" dirty="0">
                <a:hlinkClick r:id="rId3"/>
              </a:rPr>
              <a:t>https://docs.microsoft.com/en-us/sql/relational-databases/indexes/columnstore-indexes-overview?view=sql-server-2017</a:t>
            </a:r>
            <a:endParaRPr lang="en-US" sz="1200" dirty="0"/>
          </a:p>
        </p:txBody>
      </p:sp>
      <p:sp>
        <p:nvSpPr>
          <p:cNvPr id="5" name="Rectangle 4">
            <a:extLst>
              <a:ext uri="{FF2B5EF4-FFF2-40B4-BE49-F238E27FC236}">
                <a16:creationId xmlns:a16="http://schemas.microsoft.com/office/drawing/2014/main" id="{308003F2-F7B7-469D-AFDE-F67EB043A561}"/>
              </a:ext>
            </a:extLst>
          </p:cNvPr>
          <p:cNvSpPr/>
          <p:nvPr/>
        </p:nvSpPr>
        <p:spPr>
          <a:xfrm>
            <a:off x="541372" y="4464735"/>
            <a:ext cx="10626574" cy="923330"/>
          </a:xfrm>
          <a:prstGeom prst="rect">
            <a:avLst/>
          </a:prstGeom>
        </p:spPr>
        <p:txBody>
          <a:bodyPr wrap="square">
            <a:spAutoFit/>
          </a:bodyPr>
          <a:lstStyle/>
          <a:p>
            <a:r>
              <a:rPr lang="en-US" b="1" dirty="0" err="1">
                <a:solidFill>
                  <a:srgbClr val="000000"/>
                </a:solidFill>
                <a:latin typeface="Segoe UI" panose="020B0502040204020203" pitchFamily="34" charset="0"/>
              </a:rPr>
              <a:t>Rowgroup</a:t>
            </a:r>
            <a:endParaRPr lang="en-US" b="1"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A </a:t>
            </a:r>
            <a:r>
              <a:rPr lang="en-US" dirty="0" err="1">
                <a:solidFill>
                  <a:srgbClr val="000000"/>
                </a:solidFill>
                <a:latin typeface="Segoe UI" panose="020B0502040204020203" pitchFamily="34" charset="0"/>
              </a:rPr>
              <a:t>rowgroup</a:t>
            </a:r>
            <a:r>
              <a:rPr lang="en-US" dirty="0">
                <a:solidFill>
                  <a:srgbClr val="000000"/>
                </a:solidFill>
                <a:latin typeface="Segoe UI" panose="020B0502040204020203" pitchFamily="34" charset="0"/>
              </a:rPr>
              <a:t> is a group of rows that are compressed into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format at the same time. A </a:t>
            </a:r>
            <a:r>
              <a:rPr lang="en-US" dirty="0" err="1">
                <a:solidFill>
                  <a:srgbClr val="000000"/>
                </a:solidFill>
                <a:latin typeface="Segoe UI" panose="020B0502040204020203" pitchFamily="34" charset="0"/>
              </a:rPr>
              <a:t>rowgroup</a:t>
            </a:r>
            <a:r>
              <a:rPr lang="en-US" dirty="0">
                <a:solidFill>
                  <a:srgbClr val="000000"/>
                </a:solidFill>
                <a:latin typeface="Segoe UI" panose="020B0502040204020203" pitchFamily="34" charset="0"/>
              </a:rPr>
              <a:t> usually contains the maximum number of rows per </a:t>
            </a:r>
            <a:r>
              <a:rPr lang="en-US" dirty="0" err="1">
                <a:solidFill>
                  <a:srgbClr val="000000"/>
                </a:solidFill>
                <a:latin typeface="Segoe UI" panose="020B0502040204020203" pitchFamily="34" charset="0"/>
              </a:rPr>
              <a:t>rowgroup</a:t>
            </a:r>
            <a:r>
              <a:rPr lang="en-US" dirty="0">
                <a:solidFill>
                  <a:srgbClr val="000000"/>
                </a:solidFill>
                <a:latin typeface="Segoe UI" panose="020B0502040204020203" pitchFamily="34" charset="0"/>
              </a:rPr>
              <a:t>, which is 1,048,576 rows.</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FA2EE24F-C8E5-4B8B-A205-0F08D7D7616F}"/>
              </a:ext>
            </a:extLst>
          </p:cNvPr>
          <p:cNvSpPr/>
          <p:nvPr/>
        </p:nvSpPr>
        <p:spPr>
          <a:xfrm>
            <a:off x="606464" y="5520075"/>
            <a:ext cx="11197102" cy="1200329"/>
          </a:xfrm>
          <a:prstGeom prst="rect">
            <a:avLst/>
          </a:prstGeom>
        </p:spPr>
        <p:txBody>
          <a:bodyPr wrap="square">
            <a:spAutoFit/>
          </a:bodyPr>
          <a:lstStyle/>
          <a:p>
            <a:r>
              <a:rPr lang="en-US" b="1" dirty="0">
                <a:solidFill>
                  <a:srgbClr val="000000"/>
                </a:solidFill>
                <a:latin typeface="Segoe UI" panose="020B0502040204020203" pitchFamily="34" charset="0"/>
              </a:rPr>
              <a:t>Delta </a:t>
            </a:r>
            <a:r>
              <a:rPr lang="en-US" b="1" dirty="0" err="1">
                <a:solidFill>
                  <a:srgbClr val="000000"/>
                </a:solidFill>
                <a:latin typeface="Segoe UI" panose="020B0502040204020203" pitchFamily="34" charset="0"/>
              </a:rPr>
              <a:t>rowgroup</a:t>
            </a:r>
            <a:endParaRPr lang="en-US" b="1"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A delta </a:t>
            </a:r>
            <a:r>
              <a:rPr lang="en-US" dirty="0" err="1">
                <a:solidFill>
                  <a:srgbClr val="000000"/>
                </a:solidFill>
                <a:latin typeface="Segoe UI" panose="020B0502040204020203" pitchFamily="34" charset="0"/>
              </a:rPr>
              <a:t>rowgroup</a:t>
            </a:r>
            <a:r>
              <a:rPr lang="en-US" dirty="0">
                <a:solidFill>
                  <a:srgbClr val="000000"/>
                </a:solidFill>
                <a:latin typeface="Segoe UI" panose="020B0502040204020203" pitchFamily="34" charset="0"/>
              </a:rPr>
              <a:t> is a clustered index that's used only with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indexes. It improves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compression and performance by storing rows until the number of rows reaches a threshold and are then moved into the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35219812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CE24-F8F9-4AE3-9E4C-B31996321568}"/>
              </a:ext>
            </a:extLst>
          </p:cNvPr>
          <p:cNvSpPr>
            <a:spLocks noGrp="1"/>
          </p:cNvSpPr>
          <p:nvPr>
            <p:ph type="title"/>
          </p:nvPr>
        </p:nvSpPr>
        <p:spPr/>
        <p:txBody>
          <a:bodyPr/>
          <a:lstStyle/>
          <a:p>
            <a:r>
              <a:rPr lang="en-US" dirty="0"/>
              <a:t>Column Store vs Row Store</a:t>
            </a:r>
          </a:p>
        </p:txBody>
      </p:sp>
      <p:sp>
        <p:nvSpPr>
          <p:cNvPr id="3" name="Rectangle 2">
            <a:extLst>
              <a:ext uri="{FF2B5EF4-FFF2-40B4-BE49-F238E27FC236}">
                <a16:creationId xmlns:a16="http://schemas.microsoft.com/office/drawing/2014/main" id="{CA330A81-CB44-44B0-B018-D016F4388AE1}"/>
              </a:ext>
            </a:extLst>
          </p:cNvPr>
          <p:cNvSpPr/>
          <p:nvPr/>
        </p:nvSpPr>
        <p:spPr>
          <a:xfrm>
            <a:off x="232897" y="1604646"/>
            <a:ext cx="11804843" cy="3970318"/>
          </a:xfrm>
          <a:prstGeom prst="rect">
            <a:avLst/>
          </a:prstGeom>
        </p:spPr>
        <p:txBody>
          <a:bodyPr wrap="square">
            <a:spAutoFit/>
          </a:bodyPr>
          <a:lstStyle/>
          <a:p>
            <a:r>
              <a:rPr lang="en-US" b="1" dirty="0">
                <a:solidFill>
                  <a:srgbClr val="000000"/>
                </a:solidFill>
                <a:latin typeface="Segoe UI" panose="020B0502040204020203" pitchFamily="34" charset="0"/>
              </a:rPr>
              <a:t>Why should I use a </a:t>
            </a:r>
            <a:r>
              <a:rPr lang="en-US" b="1" dirty="0" err="1">
                <a:solidFill>
                  <a:srgbClr val="000000"/>
                </a:solidFill>
                <a:latin typeface="Segoe UI" panose="020B0502040204020203" pitchFamily="34" charset="0"/>
              </a:rPr>
              <a:t>columnstore</a:t>
            </a:r>
            <a:r>
              <a:rPr lang="en-US" b="1" dirty="0">
                <a:solidFill>
                  <a:srgbClr val="000000"/>
                </a:solidFill>
                <a:latin typeface="Segoe UI" panose="020B0502040204020203" pitchFamily="34" charset="0"/>
              </a:rPr>
              <a:t> index?</a:t>
            </a:r>
          </a:p>
          <a:p>
            <a:r>
              <a:rPr lang="en-US" dirty="0">
                <a:solidFill>
                  <a:srgbClr val="000000"/>
                </a:solidFill>
                <a:latin typeface="Segoe UI" panose="020B0502040204020203" pitchFamily="34" charset="0"/>
              </a:rPr>
              <a:t>A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 can provide a very high level of data compression, typically by 10 times, to significantly reduce your data warehouse storage cost. </a:t>
            </a:r>
          </a:p>
          <a:p>
            <a:endParaRPr lang="en-US" dirty="0">
              <a:solidFill>
                <a:srgbClr val="000000"/>
              </a:solidFill>
              <a:latin typeface="Segoe UI" panose="020B0502040204020203" pitchFamily="34" charset="0"/>
            </a:endParaRPr>
          </a:p>
          <a:p>
            <a:r>
              <a:rPr lang="en-US" dirty="0">
                <a:solidFill>
                  <a:srgbClr val="000000"/>
                </a:solidFill>
                <a:latin typeface="Segoe UI" panose="020B0502040204020203" pitchFamily="34" charset="0"/>
              </a:rPr>
              <a:t>Reasons why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indexes are so fast:</a:t>
            </a:r>
          </a:p>
          <a:p>
            <a:endParaRPr lang="en-US"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a:solidFill>
                  <a:srgbClr val="000000"/>
                </a:solidFill>
                <a:latin typeface="Segoe UI" panose="020B0502040204020203" pitchFamily="34" charset="0"/>
              </a:rPr>
              <a:t>Columns store values from the same domain and commonly have similar values, which result in high compression rates. I/O bottlenecks in your system are minimized or eliminated, and memory footprint is reduced significantly.</a:t>
            </a:r>
          </a:p>
          <a:p>
            <a:pPr marL="285750" indent="-285750">
              <a:buFont typeface="Arial" panose="020B0604020202020204" pitchFamily="34" charset="0"/>
              <a:buChar char="•"/>
            </a:pPr>
            <a:r>
              <a:rPr lang="en-US" dirty="0">
                <a:solidFill>
                  <a:srgbClr val="000000"/>
                </a:solidFill>
                <a:latin typeface="Segoe UI" panose="020B0502040204020203" pitchFamily="34" charset="0"/>
              </a:rPr>
              <a:t>High compression rates improve query performance by using a smaller in-memory footprint. In turn, query performance can improve because SQL Server can perform more query and data operations in memory.</a:t>
            </a:r>
          </a:p>
          <a:p>
            <a:pPr marL="285750" indent="-285750">
              <a:buFont typeface="Arial" panose="020B0604020202020204" pitchFamily="34" charset="0"/>
              <a:buChar char="•"/>
            </a:pPr>
            <a:r>
              <a:rPr lang="en-US" dirty="0">
                <a:solidFill>
                  <a:srgbClr val="000000"/>
                </a:solidFill>
                <a:latin typeface="Segoe UI" panose="020B0502040204020203" pitchFamily="34" charset="0"/>
              </a:rPr>
              <a:t>Batch execution improves query performance, typically by two to four times, by processing multiple rows together.</a:t>
            </a:r>
          </a:p>
          <a:p>
            <a:pPr marL="285750" indent="-285750">
              <a:buFont typeface="Arial" panose="020B0604020202020204" pitchFamily="34" charset="0"/>
              <a:buChar char="•"/>
            </a:pPr>
            <a:r>
              <a:rPr lang="en-US" dirty="0">
                <a:solidFill>
                  <a:srgbClr val="000000"/>
                </a:solidFill>
                <a:latin typeface="Segoe UI" panose="020B0502040204020203" pitchFamily="34" charset="0"/>
              </a:rPr>
              <a:t>Queries often select only a few columns from a table, which reduces total I/O from the physical media.</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3280940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1FAF0-6FA9-4A02-B795-39292AF629EC}"/>
              </a:ext>
            </a:extLst>
          </p:cNvPr>
          <p:cNvSpPr>
            <a:spLocks noGrp="1"/>
          </p:cNvSpPr>
          <p:nvPr>
            <p:ph type="title"/>
          </p:nvPr>
        </p:nvSpPr>
        <p:spPr/>
        <p:txBody>
          <a:bodyPr/>
          <a:lstStyle/>
          <a:p>
            <a:r>
              <a:rPr lang="en-US" dirty="0"/>
              <a:t>Column Store vs Row Store</a:t>
            </a:r>
          </a:p>
        </p:txBody>
      </p:sp>
      <p:sp>
        <p:nvSpPr>
          <p:cNvPr id="3" name="Rectangle 2">
            <a:extLst>
              <a:ext uri="{FF2B5EF4-FFF2-40B4-BE49-F238E27FC236}">
                <a16:creationId xmlns:a16="http://schemas.microsoft.com/office/drawing/2014/main" id="{727A92E8-F652-4024-944F-F33A08B39055}"/>
              </a:ext>
            </a:extLst>
          </p:cNvPr>
          <p:cNvSpPr/>
          <p:nvPr/>
        </p:nvSpPr>
        <p:spPr>
          <a:xfrm>
            <a:off x="274639" y="1866271"/>
            <a:ext cx="11796556" cy="2031325"/>
          </a:xfrm>
          <a:prstGeom prst="rect">
            <a:avLst/>
          </a:prstGeom>
          <a:noFill/>
        </p:spPr>
        <p:txBody>
          <a:bodyPr wrap="square">
            <a:spAutoFit/>
          </a:bodyPr>
          <a:lstStyle/>
          <a:p>
            <a:r>
              <a:rPr lang="en-US" b="1" dirty="0">
                <a:solidFill>
                  <a:srgbClr val="000000"/>
                </a:solidFill>
                <a:latin typeface="Segoe UI" panose="020B0502040204020203" pitchFamily="34" charset="0"/>
              </a:rPr>
              <a:t>When should I use a </a:t>
            </a:r>
            <a:r>
              <a:rPr lang="en-US" b="1" dirty="0" err="1">
                <a:solidFill>
                  <a:srgbClr val="000000"/>
                </a:solidFill>
                <a:latin typeface="Segoe UI" panose="020B0502040204020203" pitchFamily="34" charset="0"/>
              </a:rPr>
              <a:t>columnstore</a:t>
            </a:r>
            <a:r>
              <a:rPr lang="en-US" b="1" dirty="0">
                <a:solidFill>
                  <a:srgbClr val="000000"/>
                </a:solidFill>
                <a:latin typeface="Segoe UI" panose="020B0502040204020203" pitchFamily="34" charset="0"/>
              </a:rPr>
              <a:t> index?</a:t>
            </a:r>
          </a:p>
          <a:p>
            <a:r>
              <a:rPr lang="en-US" dirty="0">
                <a:solidFill>
                  <a:srgbClr val="000000"/>
                </a:solidFill>
                <a:latin typeface="Segoe UI" panose="020B0502040204020203" pitchFamily="34" charset="0"/>
              </a:rPr>
              <a:t>Recommended use cases:</a:t>
            </a:r>
          </a:p>
          <a:p>
            <a:endParaRPr lang="en-US"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a:solidFill>
                  <a:srgbClr val="000000"/>
                </a:solidFill>
                <a:latin typeface="Segoe UI" panose="020B0502040204020203" pitchFamily="34" charset="0"/>
              </a:rPr>
              <a:t>Use a clustered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 to store fact tables and large dimension tables for data warehousing workloads</a:t>
            </a:r>
          </a:p>
          <a:p>
            <a:pPr marL="285750" indent="-285750">
              <a:buFont typeface="Arial" panose="020B0604020202020204" pitchFamily="34" charset="0"/>
              <a:buChar char="•"/>
            </a:pPr>
            <a:r>
              <a:rPr lang="en-US" dirty="0">
                <a:solidFill>
                  <a:srgbClr val="000000"/>
                </a:solidFill>
                <a:latin typeface="Segoe UI" panose="020B0502040204020203" pitchFamily="34" charset="0"/>
              </a:rPr>
              <a:t>Improves query performance and data compression by up to 10 times</a:t>
            </a:r>
          </a:p>
          <a:p>
            <a:pPr marL="285750" indent="-285750">
              <a:buFont typeface="Arial" panose="020B0604020202020204" pitchFamily="34" charset="0"/>
              <a:buChar char="•"/>
            </a:pPr>
            <a:r>
              <a:rPr lang="en-US" dirty="0">
                <a:solidFill>
                  <a:srgbClr val="000000"/>
                </a:solidFill>
                <a:latin typeface="Segoe UI" panose="020B0502040204020203" pitchFamily="34" charset="0"/>
              </a:rPr>
              <a:t>Use a </a:t>
            </a:r>
            <a:r>
              <a:rPr lang="en-US" dirty="0" err="1">
                <a:solidFill>
                  <a:srgbClr val="000000"/>
                </a:solidFill>
                <a:latin typeface="Segoe UI" panose="020B0502040204020203" pitchFamily="34" charset="0"/>
              </a:rPr>
              <a:t>nonclustered</a:t>
            </a:r>
            <a:r>
              <a:rPr lang="en-US" dirty="0">
                <a:solidFill>
                  <a:srgbClr val="000000"/>
                </a:solidFill>
                <a:latin typeface="Segoe UI" panose="020B0502040204020203" pitchFamily="34" charset="0"/>
              </a:rPr>
              <a:t>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 to perform analysis in real time on an OLTP workload.  </a:t>
            </a:r>
            <a:endParaRPr lang="en-US" b="0" i="0" dirty="0">
              <a:solidFill>
                <a:srgbClr val="000000"/>
              </a:solidFill>
              <a:effectLst/>
              <a:latin typeface="Segoe UI" panose="020B0502040204020203" pitchFamily="34" charset="0"/>
            </a:endParaRPr>
          </a:p>
        </p:txBody>
      </p:sp>
      <p:sp>
        <p:nvSpPr>
          <p:cNvPr id="4" name="Rectangle 3">
            <a:extLst>
              <a:ext uri="{FF2B5EF4-FFF2-40B4-BE49-F238E27FC236}">
                <a16:creationId xmlns:a16="http://schemas.microsoft.com/office/drawing/2014/main" id="{2D5F5337-DABC-40A3-8329-1F166D3D8539}"/>
              </a:ext>
            </a:extLst>
          </p:cNvPr>
          <p:cNvSpPr/>
          <p:nvPr/>
        </p:nvSpPr>
        <p:spPr>
          <a:xfrm>
            <a:off x="149263" y="4360351"/>
            <a:ext cx="12117077" cy="2585323"/>
          </a:xfrm>
          <a:prstGeom prst="rect">
            <a:avLst/>
          </a:prstGeom>
        </p:spPr>
        <p:txBody>
          <a:bodyPr wrap="square">
            <a:spAutoFit/>
          </a:bodyPr>
          <a:lstStyle/>
          <a:p>
            <a:r>
              <a:rPr lang="en-US" b="1" dirty="0">
                <a:solidFill>
                  <a:srgbClr val="000000"/>
                </a:solidFill>
                <a:latin typeface="Segoe UI" panose="020B0502040204020203" pitchFamily="34" charset="0"/>
              </a:rPr>
              <a:t>How do I choose between a </a:t>
            </a:r>
            <a:r>
              <a:rPr lang="en-US" b="1" dirty="0" err="1">
                <a:solidFill>
                  <a:srgbClr val="000000"/>
                </a:solidFill>
                <a:latin typeface="Segoe UI" panose="020B0502040204020203" pitchFamily="34" charset="0"/>
              </a:rPr>
              <a:t>rowstore</a:t>
            </a:r>
            <a:r>
              <a:rPr lang="en-US" b="1" dirty="0">
                <a:solidFill>
                  <a:srgbClr val="000000"/>
                </a:solidFill>
                <a:latin typeface="Segoe UI" panose="020B0502040204020203" pitchFamily="34" charset="0"/>
              </a:rPr>
              <a:t> index and a </a:t>
            </a:r>
            <a:r>
              <a:rPr lang="en-US" b="1" dirty="0" err="1">
                <a:solidFill>
                  <a:srgbClr val="000000"/>
                </a:solidFill>
                <a:latin typeface="Segoe UI" panose="020B0502040204020203" pitchFamily="34" charset="0"/>
              </a:rPr>
              <a:t>columnstore</a:t>
            </a:r>
            <a:r>
              <a:rPr lang="en-US" b="1" dirty="0">
                <a:solidFill>
                  <a:srgbClr val="000000"/>
                </a:solidFill>
                <a:latin typeface="Segoe UI" panose="020B0502040204020203" pitchFamily="34" charset="0"/>
              </a:rPr>
              <a:t> index?</a:t>
            </a:r>
          </a:p>
          <a:p>
            <a:endParaRPr lang="en-US"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err="1">
                <a:solidFill>
                  <a:srgbClr val="000000"/>
                </a:solidFill>
                <a:latin typeface="Segoe UI" panose="020B0502040204020203" pitchFamily="34" charset="0"/>
              </a:rPr>
              <a:t>Rowstore</a:t>
            </a:r>
            <a:r>
              <a:rPr lang="en-US" dirty="0">
                <a:solidFill>
                  <a:srgbClr val="000000"/>
                </a:solidFill>
                <a:latin typeface="Segoe UI" panose="020B0502040204020203" pitchFamily="34" charset="0"/>
              </a:rPr>
              <a:t> indexes perform best on queries that seek into the data</a:t>
            </a:r>
          </a:p>
          <a:p>
            <a:pPr marL="285750" indent="-285750">
              <a:buFont typeface="Arial" panose="020B0604020202020204" pitchFamily="34" charset="0"/>
              <a:buChar char="•"/>
            </a:pPr>
            <a:r>
              <a:rPr lang="en-US" dirty="0">
                <a:solidFill>
                  <a:srgbClr val="000000"/>
                </a:solidFill>
                <a:latin typeface="Segoe UI" panose="020B0502040204020203" pitchFamily="34" charset="0"/>
              </a:rPr>
              <a:t>When searching for a particular value, or for queries on a small range of values. </a:t>
            </a:r>
          </a:p>
          <a:p>
            <a:pPr marL="285750" indent="-285750">
              <a:buFont typeface="Arial" panose="020B0604020202020204" pitchFamily="34" charset="0"/>
              <a:buChar char="•"/>
            </a:pPr>
            <a:r>
              <a:rPr lang="en-US" dirty="0">
                <a:solidFill>
                  <a:srgbClr val="000000"/>
                </a:solidFill>
                <a:latin typeface="Segoe UI" panose="020B0502040204020203" pitchFamily="34" charset="0"/>
              </a:rPr>
              <a:t>With transactional workloads because they tend to require mostly table seeks instead of table scans.</a:t>
            </a:r>
          </a:p>
          <a:p>
            <a:pPr marL="285750" indent="-285750">
              <a:buFont typeface="Arial" panose="020B0604020202020204" pitchFamily="34" charset="0"/>
              <a:buChar char="•"/>
            </a:pPr>
            <a:endParaRPr lang="en-US" dirty="0">
              <a:solidFill>
                <a:srgbClr val="000000"/>
              </a:solidFill>
              <a:latin typeface="Segoe UI" panose="020B0502040204020203" pitchFamily="34" charset="0"/>
            </a:endParaRPr>
          </a:p>
          <a:p>
            <a:pPr marL="285750" indent="-285750">
              <a:buFont typeface="Arial" panose="020B0604020202020204" pitchFamily="34" charset="0"/>
              <a:buChar char="•"/>
            </a:pP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indexes give high performance gains for analytic queries that scan large amounts of data, especially on large tables. Use </a:t>
            </a:r>
            <a:r>
              <a:rPr lang="en-US" dirty="0" err="1">
                <a:solidFill>
                  <a:srgbClr val="000000"/>
                </a:solidFill>
                <a:latin typeface="Segoe UI" panose="020B0502040204020203" pitchFamily="34" charset="0"/>
              </a:rPr>
              <a:t>columnstore</a:t>
            </a:r>
            <a:r>
              <a:rPr lang="en-US" dirty="0">
                <a:solidFill>
                  <a:srgbClr val="000000"/>
                </a:solidFill>
                <a:latin typeface="Segoe UI" panose="020B0502040204020203" pitchFamily="34" charset="0"/>
              </a:rPr>
              <a:t> indexes on data warehousing and analytics workloads, especially on fact tables, because they tend to require full table scans rather than table seeks.</a:t>
            </a: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86689619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A24BE-159E-471B-800A-C1B24C8CE7D0}"/>
              </a:ext>
            </a:extLst>
          </p:cNvPr>
          <p:cNvPicPr>
            <a:picLocks noChangeAspect="1"/>
          </p:cNvPicPr>
          <p:nvPr/>
        </p:nvPicPr>
        <p:blipFill>
          <a:blip r:embed="rId2"/>
          <a:stretch>
            <a:fillRect/>
          </a:stretch>
        </p:blipFill>
        <p:spPr>
          <a:xfrm>
            <a:off x="323988" y="264695"/>
            <a:ext cx="11591474" cy="4924926"/>
          </a:xfrm>
          <a:prstGeom prst="rect">
            <a:avLst/>
          </a:prstGeom>
        </p:spPr>
      </p:pic>
      <p:sp>
        <p:nvSpPr>
          <p:cNvPr id="4" name="Rectangle 3">
            <a:extLst>
              <a:ext uri="{FF2B5EF4-FFF2-40B4-BE49-F238E27FC236}">
                <a16:creationId xmlns:a16="http://schemas.microsoft.com/office/drawing/2014/main" id="{A696F47E-70C7-4F9F-804C-D1A666B23D4F}"/>
              </a:ext>
            </a:extLst>
          </p:cNvPr>
          <p:cNvSpPr/>
          <p:nvPr/>
        </p:nvSpPr>
        <p:spPr>
          <a:xfrm>
            <a:off x="422860" y="6348194"/>
            <a:ext cx="11591474" cy="338554"/>
          </a:xfrm>
          <a:prstGeom prst="rect">
            <a:avLst/>
          </a:prstGeom>
        </p:spPr>
        <p:txBody>
          <a:bodyPr wrap="square">
            <a:spAutoFit/>
          </a:bodyPr>
          <a:lstStyle/>
          <a:p>
            <a:r>
              <a:rPr lang="en-US" sz="1600" dirty="0">
                <a:hlinkClick r:id="rId3"/>
              </a:rPr>
              <a:t>https://blogs.msdn.microsoft.com/sqlcat/2017/05/17/azure-sql-data-warehouse-loading-patterns-and-strategies/</a:t>
            </a:r>
            <a:endParaRPr lang="en-US" sz="1600" dirty="0"/>
          </a:p>
        </p:txBody>
      </p:sp>
    </p:spTree>
    <p:extLst>
      <p:ext uri="{BB962C8B-B14F-4D97-AF65-F5344CB8AC3E}">
        <p14:creationId xmlns:p14="http://schemas.microsoft.com/office/powerpoint/2010/main" val="65726977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A5AEF1-DA82-4C14-B6BB-7C09E6FBA4BD}"/>
              </a:ext>
            </a:extLst>
          </p:cNvPr>
          <p:cNvSpPr>
            <a:spLocks noGrp="1"/>
          </p:cNvSpPr>
          <p:nvPr>
            <p:ph type="title"/>
          </p:nvPr>
        </p:nvSpPr>
        <p:spPr>
          <a:xfrm>
            <a:off x="0" y="2470142"/>
            <a:ext cx="7315200" cy="517065"/>
          </a:xfrm>
        </p:spPr>
        <p:txBody>
          <a:bodyPr/>
          <a:lstStyle/>
          <a:p>
            <a:r>
              <a:rPr lang="en-US" sz="2400" dirty="0"/>
              <a:t>Demo – </a:t>
            </a:r>
            <a:r>
              <a:rPr lang="en-US" sz="2400" dirty="0" err="1"/>
              <a:t>Polybase</a:t>
            </a:r>
            <a:r>
              <a:rPr lang="en-US" sz="2400" dirty="0"/>
              <a:t> examples</a:t>
            </a:r>
          </a:p>
        </p:txBody>
      </p:sp>
      <p:sp>
        <p:nvSpPr>
          <p:cNvPr id="4" name="Title 2">
            <a:extLst>
              <a:ext uri="{FF2B5EF4-FFF2-40B4-BE49-F238E27FC236}">
                <a16:creationId xmlns:a16="http://schemas.microsoft.com/office/drawing/2014/main" id="{287C1327-9D36-451E-A031-65D0BC4C3448}"/>
              </a:ext>
            </a:extLst>
          </p:cNvPr>
          <p:cNvSpPr txBox="1">
            <a:spLocks/>
          </p:cNvSpPr>
          <p:nvPr/>
        </p:nvSpPr>
        <p:spPr>
          <a:xfrm>
            <a:off x="351882" y="4902279"/>
            <a:ext cx="7315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a:t>C:\Users\styoung\Desktop\Extra_Crecit_CreateConnectivity_Blob_Export_DW_AsExternal_Tables.sql</a:t>
            </a:r>
            <a:endParaRPr lang="en-US" sz="2400" dirty="0"/>
          </a:p>
        </p:txBody>
      </p:sp>
    </p:spTree>
    <p:extLst>
      <p:ext uri="{BB962C8B-B14F-4D97-AF65-F5344CB8AC3E}">
        <p14:creationId xmlns:p14="http://schemas.microsoft.com/office/powerpoint/2010/main" val="3034212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Services Map</a:t>
            </a:r>
          </a:p>
        </p:txBody>
      </p:sp>
      <p:sp>
        <p:nvSpPr>
          <p:cNvPr id="3" name="Rectangle 2">
            <a:extLst>
              <a:ext uri="{FF2B5EF4-FFF2-40B4-BE49-F238E27FC236}">
                <a16:creationId xmlns:a16="http://schemas.microsoft.com/office/drawing/2014/main" id="{EF08D5EB-203B-4EAC-AFF2-5AA5001E7E48}"/>
              </a:ext>
            </a:extLst>
          </p:cNvPr>
          <p:cNvSpPr/>
          <p:nvPr/>
        </p:nvSpPr>
        <p:spPr>
          <a:xfrm>
            <a:off x="7209723" y="151151"/>
            <a:ext cx="5024004" cy="369332"/>
          </a:xfrm>
          <a:prstGeom prst="rect">
            <a:avLst/>
          </a:prstGeom>
          <a:solidFill>
            <a:schemeClr val="bg1"/>
          </a:solidFill>
        </p:spPr>
        <p:txBody>
          <a:bodyPr wrap="none">
            <a:spAutoFit/>
          </a:bodyPr>
          <a:lstStyle/>
          <a:p>
            <a:r>
              <a:rPr lang="en-US" dirty="0">
                <a:hlinkClick r:id="rId5"/>
              </a:rPr>
              <a:t>https://nnmer.github.io/azure-services-map/dist/</a:t>
            </a:r>
            <a:endParaRPr lang="en-US" dirty="0"/>
          </a:p>
        </p:txBody>
      </p:sp>
      <p:pic>
        <p:nvPicPr>
          <p:cNvPr id="4" name="Picture 3">
            <a:extLst>
              <a:ext uri="{FF2B5EF4-FFF2-40B4-BE49-F238E27FC236}">
                <a16:creationId xmlns:a16="http://schemas.microsoft.com/office/drawing/2014/main" id="{8A985EC1-C08C-457E-A9DC-BB1F47F96B45}"/>
              </a:ext>
            </a:extLst>
          </p:cNvPr>
          <p:cNvPicPr>
            <a:picLocks noChangeAspect="1"/>
          </p:cNvPicPr>
          <p:nvPr/>
        </p:nvPicPr>
        <p:blipFill>
          <a:blip r:embed="rId6"/>
          <a:stretch>
            <a:fillRect/>
          </a:stretch>
        </p:blipFill>
        <p:spPr>
          <a:xfrm>
            <a:off x="2743913" y="1786212"/>
            <a:ext cx="6824049" cy="5094400"/>
          </a:xfrm>
          <a:prstGeom prst="rect">
            <a:avLst/>
          </a:prstGeom>
        </p:spPr>
      </p:pic>
      <p:sp>
        <p:nvSpPr>
          <p:cNvPr id="7" name="Rectangle 6">
            <a:extLst>
              <a:ext uri="{FF2B5EF4-FFF2-40B4-BE49-F238E27FC236}">
                <a16:creationId xmlns:a16="http://schemas.microsoft.com/office/drawing/2014/main" id="{8568C9E5-7621-4C24-ABFB-969E9EFCFC63}"/>
              </a:ext>
            </a:extLst>
          </p:cNvPr>
          <p:cNvSpPr/>
          <p:nvPr/>
        </p:nvSpPr>
        <p:spPr>
          <a:xfrm>
            <a:off x="7702165" y="610985"/>
            <a:ext cx="4531562" cy="369332"/>
          </a:xfrm>
          <a:prstGeom prst="rect">
            <a:avLst/>
          </a:prstGeom>
          <a:solidFill>
            <a:schemeClr val="bg1"/>
          </a:solidFill>
        </p:spPr>
        <p:txBody>
          <a:bodyPr wrap="none">
            <a:spAutoFit/>
          </a:bodyPr>
          <a:lstStyle/>
          <a:p>
            <a:r>
              <a:rPr lang="en-US" b="1" dirty="0"/>
              <a:t>Anton Romanov -</a:t>
            </a:r>
            <a:r>
              <a:rPr lang="en-US" dirty="0">
                <a:hlinkClick r:id="rId7"/>
              </a:rPr>
              <a:t>https://github.com/nnmer</a:t>
            </a:r>
            <a:endParaRPr lang="en-US" dirty="0"/>
          </a:p>
        </p:txBody>
      </p:sp>
    </p:spTree>
    <p:extLst>
      <p:ext uri="{BB962C8B-B14F-4D97-AF65-F5344CB8AC3E}">
        <p14:creationId xmlns:p14="http://schemas.microsoft.com/office/powerpoint/2010/main" val="11115898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p:txBody>
      </p:sp>
    </p:spTree>
    <p:extLst>
      <p:ext uri="{BB962C8B-B14F-4D97-AF65-F5344CB8AC3E}">
        <p14:creationId xmlns:p14="http://schemas.microsoft.com/office/powerpoint/2010/main" val="28456262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9D2A45-C951-4605-BD60-4C7BFDC342F1}">
  <ds:schemaRefs>
    <ds:schemaRef ds:uri="http://www.w3.org/XML/1998/namespace"/>
    <ds:schemaRef ds:uri="http://purl.org/dc/elements/1.1/"/>
    <ds:schemaRef ds:uri="3756669b-0f6e-4d9f-8abf-62e1e20ea27a"/>
    <ds:schemaRef ds:uri="http://schemas.microsoft.com/office/infopath/2007/PartnerControls"/>
    <ds:schemaRef ds:uri="http://purl.org/dc/dcmitype/"/>
    <ds:schemaRef ds:uri="http://schemas.microsoft.com/office/2006/documentManagement/types"/>
    <ds:schemaRef ds:uri="http://purl.org/dc/terms/"/>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6833</Words>
  <Application>Microsoft Office PowerPoint</Application>
  <PresentationFormat>Custom</PresentationFormat>
  <Paragraphs>1628</Paragraphs>
  <Slides>69</Slides>
  <Notes>68</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69</vt:i4>
      </vt:variant>
    </vt:vector>
  </HeadingPairs>
  <TitlesOfParts>
    <vt:vector size="90"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PowerPoint Presentation</vt:lpstr>
      <vt:lpstr>Agenda</vt:lpstr>
      <vt:lpstr>Important Info</vt:lpstr>
      <vt:lpstr>Azure and the Modern Data Estate </vt:lpstr>
      <vt:lpstr>PowerPoint Presentation</vt:lpstr>
      <vt:lpstr>PowerPoint Presentation</vt:lpstr>
      <vt:lpstr>Moving up the stack</vt:lpstr>
      <vt:lpstr>PowerPoint Presentation</vt:lpstr>
      <vt:lpstr>PowerPoint Presentation</vt:lpstr>
      <vt:lpstr>PowerPoint Presentation</vt:lpstr>
      <vt:lpstr>Data services</vt:lpstr>
      <vt:lpstr>PowerPoint Presentation</vt:lpstr>
      <vt:lpstr>PowerPoint Presentation</vt:lpstr>
      <vt:lpstr>Modern Data Solution Architectures </vt:lpstr>
      <vt:lpstr>cloud Data Warehouse</vt:lpstr>
      <vt:lpstr>Modern Data Warehouse</vt:lpstr>
      <vt:lpstr>Auto scaling Data Warehouse</vt:lpstr>
      <vt:lpstr>Data Warehouse migration</vt:lpstr>
      <vt:lpstr>Real time analytics</vt:lpstr>
      <vt:lpstr>Real time analytics</vt:lpstr>
      <vt:lpstr>hub &amp; Spoke architecture for bi </vt:lpstr>
      <vt:lpstr>Consumption patterns </vt:lpstr>
      <vt:lpstr>Suitable workloads </vt:lpstr>
      <vt:lpstr>Unsuitable workloads</vt:lpstr>
      <vt:lpstr>Azure SQL Data Warehouse  Architecture &amp; Overview </vt:lpstr>
      <vt:lpstr>Azure SQL DW Service</vt:lpstr>
      <vt:lpstr>SQL DW Fundamentals</vt:lpstr>
      <vt:lpstr>Azure SQL Data Warehouse  Architecture &amp;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Datawarehouse Architecture</vt:lpstr>
      <vt:lpstr>Data Warehouse Units</vt:lpstr>
      <vt:lpstr>Data Warehouse Units</vt:lpstr>
      <vt:lpstr>Separate compute from storage </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Indexing</vt:lpstr>
      <vt:lpstr>Indexing Choices  </vt:lpstr>
      <vt:lpstr>Indexing tables</vt:lpstr>
      <vt:lpstr>Clustered Columnstore &amp; Partitioning </vt:lpstr>
      <vt:lpstr>Column Store vs Row Store - Definitions</vt:lpstr>
      <vt:lpstr>Column Store vs Row Store</vt:lpstr>
      <vt:lpstr>Column Store vs Row Store</vt:lpstr>
      <vt:lpstr>Polybase</vt:lpstr>
      <vt:lpstr>Polybase parallel load from Azure Storage</vt:lpstr>
      <vt:lpstr>PowerPoint Presentation</vt:lpstr>
      <vt:lpstr>Demo – Polybase examples</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2019-09-15T18:39:13Z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